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2"/>
  </p:notesMasterIdLst>
  <p:handoutMasterIdLst>
    <p:handoutMasterId r:id="rId23"/>
  </p:handoutMasterIdLst>
  <p:sldIdLst>
    <p:sldId id="256" r:id="rId2"/>
    <p:sldId id="280" r:id="rId3"/>
    <p:sldId id="281" r:id="rId4"/>
    <p:sldId id="260" r:id="rId5"/>
    <p:sldId id="282" r:id="rId6"/>
    <p:sldId id="259" r:id="rId7"/>
    <p:sldId id="283" r:id="rId8"/>
    <p:sldId id="263" r:id="rId9"/>
    <p:sldId id="265" r:id="rId10"/>
    <p:sldId id="267" r:id="rId11"/>
    <p:sldId id="269" r:id="rId12"/>
    <p:sldId id="271" r:id="rId13"/>
    <p:sldId id="272" r:id="rId14"/>
    <p:sldId id="273" r:id="rId15"/>
    <p:sldId id="275" r:id="rId16"/>
    <p:sldId id="274" r:id="rId17"/>
    <p:sldId id="277" r:id="rId18"/>
    <p:sldId id="278" r:id="rId19"/>
    <p:sldId id="279" r:id="rId20"/>
    <p:sldId id="258" r:id="rId21"/>
  </p:sldIdLst>
  <p:sldSz cx="12192000" cy="685800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an david" initials="jd" lastIdx="1" clrIdx="0">
    <p:extLst>
      <p:ext uri="{19B8F6BF-5375-455C-9EA6-DF929625EA0E}">
        <p15:presenceInfo xmlns:p15="http://schemas.microsoft.com/office/powerpoint/2012/main" userId="c1e000dde1e0ff5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2DE63D5-997A-4646-A377-4702673A728D}" styleName="Estilo claro 2 - Acento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8EC20E35-A176-4012-BC5E-935CFFF8708E}" styleName="Estilo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148"/>
    <p:restoredTop sz="50000"/>
  </p:normalViewPr>
  <p:slideViewPr>
    <p:cSldViewPr snapToGrid="0" snapToObjects="1">
      <p:cViewPr varScale="1">
        <p:scale>
          <a:sx n="81" d="100"/>
          <a:sy n="81" d="100"/>
        </p:scale>
        <p:origin x="514" y="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66904765207416972"/>
          <c:y val="0.188156667986034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Composición latex 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5F4-4048-A895-FA9B56A7A0C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5F4-4048-A895-FA9B56A7A0C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5F4-4048-A895-FA9B56A7A0C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5F4-4048-A895-FA9B56A7A0C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5F4-4048-A895-FA9B56A7A0CB}"/>
              </c:ext>
            </c:extLst>
          </c:dPt>
          <c:dLbls>
            <c:dLbl>
              <c:idx val="1"/>
              <c:layout>
                <c:manualLayout>
                  <c:x val="4.7033571894245792E-2"/>
                  <c:y val="0.17396283702503187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5F4-4048-A895-FA9B56A7A0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Hoja1!$A$2:$A$6</c:f>
              <c:strCache>
                <c:ptCount val="5"/>
                <c:pt idx="0">
                  <c:v>Hidrocarburo del caucho C5H8 </c:v>
                </c:pt>
                <c:pt idx="1">
                  <c:v>Cenizas</c:v>
                </c:pt>
                <c:pt idx="2">
                  <c:v>Proteinas</c:v>
                </c:pt>
                <c:pt idx="3">
                  <c:v>Quebrachitol</c:v>
                </c:pt>
                <c:pt idx="4">
                  <c:v>H2O</c:v>
                </c:pt>
              </c:strCache>
            </c:strRef>
          </c:cat>
          <c:val>
            <c:numRef>
              <c:f>Hoja1!$B$2:$B$6</c:f>
              <c:numCache>
                <c:formatCode>0.00%</c:formatCode>
                <c:ptCount val="5"/>
                <c:pt idx="0" formatCode="0%">
                  <c:v>0.35</c:v>
                </c:pt>
                <c:pt idx="1">
                  <c:v>7.0000000000000001E-3</c:v>
                </c:pt>
                <c:pt idx="2" formatCode="0%">
                  <c:v>0.02</c:v>
                </c:pt>
                <c:pt idx="3">
                  <c:v>5.0000000000000001E-3</c:v>
                </c:pt>
                <c:pt idx="4" formatCode="0%">
                  <c:v>0.61799999999999999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5F4-4048-A895-FA9B56A7A0C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316463312384231"/>
          <c:y val="0.32160850820015652"/>
          <c:w val="0.35142685391713757"/>
          <c:h val="0.484951617001418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svg"/><Relationship Id="rId1" Type="http://schemas.openxmlformats.org/officeDocument/2006/relationships/image" Target="../media/image26.pn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svg"/><Relationship Id="rId1" Type="http://schemas.openxmlformats.org/officeDocument/2006/relationships/image" Target="../media/image38.png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41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svg"/><Relationship Id="rId1" Type="http://schemas.openxmlformats.org/officeDocument/2006/relationships/image" Target="../media/image26.pn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svg"/><Relationship Id="rId1" Type="http://schemas.openxmlformats.org/officeDocument/2006/relationships/image" Target="../media/image38.png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4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3E3F8A-76A7-4705-918C-281D977BA70E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40BFAFF8-3274-496E-82BD-D93DAB84B6CD}">
      <dgm:prSet phldrT="[Texto]" custT="1"/>
      <dgm:spPr>
        <a:xfrm>
          <a:off x="5406120" y="123410"/>
          <a:ext cx="1842355" cy="1329903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es-CO" sz="1400" dirty="0">
              <a:solidFill>
                <a:schemeClr val="tx1"/>
              </a:solidFill>
              <a:latin typeface="Calibri"/>
              <a:ea typeface="+mn-ea"/>
              <a:cs typeface="+mn-cs"/>
            </a:rPr>
            <a:t>Suspensión acuosa coloidal con pH casi neutro. (látex) </a:t>
          </a:r>
        </a:p>
      </dgm:t>
    </dgm:pt>
    <dgm:pt modelId="{AD6FC6B7-ED3A-466F-B8D2-73A51E75C7A8}" type="parTrans" cxnId="{F4502997-843F-42FA-BD62-74A704FEFDBF}">
      <dgm:prSet/>
      <dgm:spPr/>
      <dgm:t>
        <a:bodyPr/>
        <a:lstStyle/>
        <a:p>
          <a:endParaRPr lang="es-CO"/>
        </a:p>
      </dgm:t>
    </dgm:pt>
    <dgm:pt modelId="{581A0C69-9C26-4772-9772-4F1E3B5D316E}" type="sibTrans" cxnId="{F4502997-843F-42FA-BD62-74A704FEFDBF}">
      <dgm:prSet/>
      <dgm:spPr/>
      <dgm:t>
        <a:bodyPr/>
        <a:lstStyle/>
        <a:p>
          <a:endParaRPr lang="es-CO"/>
        </a:p>
      </dgm:t>
    </dgm:pt>
    <dgm:pt modelId="{111382B7-A623-4038-B35C-0264A1DD59C0}">
      <dgm:prSet phldrT="[Texto]"/>
      <dgm:spPr>
        <a:xfrm>
          <a:off x="5406120" y="1692696"/>
          <a:ext cx="1069166" cy="1329903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endParaRPr lang="es-CO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A68F384F-1348-4A10-BC22-5467DCE3FAB2}" type="parTrans" cxnId="{D1F5B2FB-2AE7-417E-B6C6-5316F101207F}">
      <dgm:prSet/>
      <dgm:spPr/>
      <dgm:t>
        <a:bodyPr/>
        <a:lstStyle/>
        <a:p>
          <a:endParaRPr lang="es-CO"/>
        </a:p>
      </dgm:t>
    </dgm:pt>
    <dgm:pt modelId="{4ED184A6-A273-4926-B8E0-95C854AD9684}" type="sibTrans" cxnId="{D1F5B2FB-2AE7-417E-B6C6-5316F101207F}">
      <dgm:prSet/>
      <dgm:spPr/>
      <dgm:t>
        <a:bodyPr/>
        <a:lstStyle/>
        <a:p>
          <a:endParaRPr lang="es-CO"/>
        </a:p>
      </dgm:t>
    </dgm:pt>
    <dgm:pt modelId="{3B44BF19-1834-487C-86AC-AFF9787956D2}">
      <dgm:prSet phldrT="[Texto]" custT="1"/>
      <dgm:spPr>
        <a:xfrm>
          <a:off x="5406120" y="3261982"/>
          <a:ext cx="1069166" cy="1329903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es-CO" sz="14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Mecanismo de coagulación y variedad de técnicas de coagulación  </a:t>
          </a:r>
        </a:p>
      </dgm:t>
    </dgm:pt>
    <dgm:pt modelId="{64101CD3-0F75-412B-B4D9-28CA125B9F0B}" type="parTrans" cxnId="{353975BC-3871-46B0-BD34-ABC5B29176CD}">
      <dgm:prSet/>
      <dgm:spPr/>
      <dgm:t>
        <a:bodyPr/>
        <a:lstStyle/>
        <a:p>
          <a:endParaRPr lang="es-CO"/>
        </a:p>
      </dgm:t>
    </dgm:pt>
    <dgm:pt modelId="{226C792A-0FEF-4BD0-BD02-F785F4404155}" type="sibTrans" cxnId="{353975BC-3871-46B0-BD34-ABC5B29176CD}">
      <dgm:prSet/>
      <dgm:spPr/>
      <dgm:t>
        <a:bodyPr/>
        <a:lstStyle/>
        <a:p>
          <a:endParaRPr lang="es-CO"/>
        </a:p>
      </dgm:t>
    </dgm:pt>
    <dgm:pt modelId="{55981179-31AD-4AB1-954B-6FC8856282E7}">
      <dgm:prSet phldrT="[Texto]" custT="1"/>
      <dgm:spPr>
        <a:xfrm>
          <a:off x="460794" y="2129239"/>
          <a:ext cx="2973467" cy="295534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gm:spPr>
      <dgm:t>
        <a:bodyPr/>
        <a:lstStyle/>
        <a:p>
          <a:pPr algn="ctr"/>
          <a:r>
            <a:rPr lang="es-ES" sz="2400" b="1" dirty="0">
              <a:solidFill>
                <a:schemeClr val="tx1"/>
              </a:solidFill>
              <a:latin typeface="Calibri"/>
              <a:ea typeface="+mn-ea"/>
              <a:cs typeface="+mn-cs"/>
            </a:rPr>
            <a:t>Hevea brasiliensis </a:t>
          </a:r>
          <a:r>
            <a:rPr lang="es-ES" sz="2400" b="1" baseline="0" dirty="0">
              <a:solidFill>
                <a:schemeClr val="tx1"/>
              </a:solidFill>
              <a:latin typeface="Calibri"/>
              <a:ea typeface="+mn-ea"/>
              <a:cs typeface="+mn-cs"/>
            </a:rPr>
            <a:t> </a:t>
          </a:r>
          <a:endParaRPr lang="es-CO" sz="2400" b="1" dirty="0">
            <a:solidFill>
              <a:schemeClr val="tx1"/>
            </a:solidFill>
            <a:latin typeface="Calibri"/>
            <a:ea typeface="+mn-ea"/>
            <a:cs typeface="+mn-cs"/>
          </a:endParaRPr>
        </a:p>
      </dgm:t>
    </dgm:pt>
    <dgm:pt modelId="{7994AE3E-26C3-4AA5-AFD5-212C7D6BB2E7}" type="sibTrans" cxnId="{84D1513E-5A0C-4ABF-BF82-836B45F7B3B0}">
      <dgm:prSet/>
      <dgm:spPr>
        <a:xfrm>
          <a:off x="0" y="13668"/>
          <a:ext cx="3861645" cy="4925568"/>
        </a:xfrm>
        <a:prstGeom prst="round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es-CO"/>
        </a:p>
      </dgm:t>
    </dgm:pt>
    <dgm:pt modelId="{9E7D0647-7200-40AF-9617-FCFB000FEFE1}" type="parTrans" cxnId="{84D1513E-5A0C-4ABF-BF82-836B45F7B3B0}">
      <dgm:prSet/>
      <dgm:spPr/>
      <dgm:t>
        <a:bodyPr/>
        <a:lstStyle/>
        <a:p>
          <a:endParaRPr lang="es-CO"/>
        </a:p>
      </dgm:t>
    </dgm:pt>
    <dgm:pt modelId="{53E7134A-01EF-40F2-A7C8-C49AC4155CCA}" type="pres">
      <dgm:prSet presAssocID="{D53E3F8A-76A7-4705-918C-281D977BA70E}" presName="Name0" presStyleCnt="0">
        <dgm:presLayoutVars>
          <dgm:dir/>
        </dgm:presLayoutVars>
      </dgm:prSet>
      <dgm:spPr/>
    </dgm:pt>
    <dgm:pt modelId="{ADA32391-2251-48E6-B2C0-0D30254518FB}" type="pres">
      <dgm:prSet presAssocID="{7994AE3E-26C3-4AA5-AFD5-212C7D6BB2E7}" presName="picture_1" presStyleLbl="bgImgPlace1" presStyleIdx="0" presStyleCnt="1" custScaleX="67355" custScaleY="72815" custLinFactNeighborX="-24030" custLinFactNeighborY="-13652"/>
      <dgm:spPr/>
    </dgm:pt>
    <dgm:pt modelId="{687D1A12-D0C6-4EA9-90DA-5A72CAB09E36}" type="pres">
      <dgm:prSet presAssocID="{55981179-31AD-4AB1-954B-6FC8856282E7}" presName="text_1" presStyleLbl="node1" presStyleIdx="0" presStyleCnt="0" custScaleX="98930" custScaleY="17329" custLinFactNeighborX="-21067" custLinFactNeighborY="26939">
        <dgm:presLayoutVars>
          <dgm:bulletEnabled val="1"/>
        </dgm:presLayoutVars>
      </dgm:prSet>
      <dgm:spPr/>
    </dgm:pt>
    <dgm:pt modelId="{61995B13-6E6F-43F4-9880-FEA235B54D06}" type="pres">
      <dgm:prSet presAssocID="{D53E3F8A-76A7-4705-918C-281D977BA70E}" presName="linV" presStyleCnt="0"/>
      <dgm:spPr/>
    </dgm:pt>
    <dgm:pt modelId="{FBBBBFA6-37EC-4936-9336-3568CFB626DE}" type="pres">
      <dgm:prSet presAssocID="{40BFAFF8-3274-496E-82BD-D93DAB84B6CD}" presName="pair" presStyleCnt="0"/>
      <dgm:spPr/>
    </dgm:pt>
    <dgm:pt modelId="{67D699DD-F438-4937-8483-29996B09D3AE}" type="pres">
      <dgm:prSet presAssocID="{40BFAFF8-3274-496E-82BD-D93DAB84B6CD}" presName="spaceH" presStyleLbl="node1" presStyleIdx="0" presStyleCnt="0"/>
      <dgm:spPr/>
    </dgm:pt>
    <dgm:pt modelId="{1A1D2780-6A86-43D6-85C5-B8BAFC03E655}" type="pres">
      <dgm:prSet presAssocID="{40BFAFF8-3274-496E-82BD-D93DAB84B6CD}" presName="desPictures" presStyleLbl="alignImgPlace1" presStyleIdx="0" presStyleCnt="3"/>
      <dgm:spPr>
        <a:xfrm>
          <a:off x="4076217" y="123410"/>
          <a:ext cx="1329903" cy="1329903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l="-62000" r="-62000"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5876AD38-D91D-48AA-8C49-6257E370A09E}" type="pres">
      <dgm:prSet presAssocID="{40BFAFF8-3274-496E-82BD-D93DAB84B6CD}" presName="desTextWrapper" presStyleCnt="0"/>
      <dgm:spPr/>
    </dgm:pt>
    <dgm:pt modelId="{D09FEA37-7749-436C-B8EA-9E56D34B9B9C}" type="pres">
      <dgm:prSet presAssocID="{40BFAFF8-3274-496E-82BD-D93DAB84B6CD}" presName="desText" presStyleLbl="revTx" presStyleIdx="0" presStyleCnt="3" custScaleX="172317" custLinFactNeighborX="30206">
        <dgm:presLayoutVars>
          <dgm:bulletEnabled val="1"/>
        </dgm:presLayoutVars>
      </dgm:prSet>
      <dgm:spPr/>
    </dgm:pt>
    <dgm:pt modelId="{F512BAAD-73C5-4592-88D5-EEB68C7F1288}" type="pres">
      <dgm:prSet presAssocID="{581A0C69-9C26-4772-9772-4F1E3B5D316E}" presName="spaceV" presStyleCnt="0"/>
      <dgm:spPr/>
    </dgm:pt>
    <dgm:pt modelId="{B3412CF7-DEB8-417C-82C4-BABE0449ADD8}" type="pres">
      <dgm:prSet presAssocID="{111382B7-A623-4038-B35C-0264A1DD59C0}" presName="pair" presStyleCnt="0"/>
      <dgm:spPr/>
    </dgm:pt>
    <dgm:pt modelId="{3A91D624-E6CC-4DC0-A370-5CD95051DC5F}" type="pres">
      <dgm:prSet presAssocID="{111382B7-A623-4038-B35C-0264A1DD59C0}" presName="spaceH" presStyleLbl="node1" presStyleIdx="0" presStyleCnt="0"/>
      <dgm:spPr/>
    </dgm:pt>
    <dgm:pt modelId="{8A3DFF8A-6EEB-4A21-A833-E0C706AD718E}" type="pres">
      <dgm:prSet presAssocID="{111382B7-A623-4038-B35C-0264A1DD59C0}" presName="desPictures" presStyleLbl="alignImgPlace1" presStyleIdx="1" presStyleCnt="3" custLinFactNeighborX="-1242" custLinFactNeighborY="-3267"/>
      <dgm:spPr>
        <a:xfrm>
          <a:off x="4076217" y="1692696"/>
          <a:ext cx="1329903" cy="1329903"/>
        </a:xfrm>
        <a:prstGeom prst="ellipse">
          <a:avLst/>
        </a:prstGeom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0541CBB8-4353-4DF1-B052-35DF57EA84B8}" type="pres">
      <dgm:prSet presAssocID="{111382B7-A623-4038-B35C-0264A1DD59C0}" presName="desTextWrapper" presStyleCnt="0"/>
      <dgm:spPr/>
    </dgm:pt>
    <dgm:pt modelId="{520B19D6-DB44-4859-9C3D-0F8E8409CFF6}" type="pres">
      <dgm:prSet presAssocID="{111382B7-A623-4038-B35C-0264A1DD59C0}" presName="desText" presStyleLbl="revTx" presStyleIdx="1" presStyleCnt="3">
        <dgm:presLayoutVars>
          <dgm:bulletEnabled val="1"/>
        </dgm:presLayoutVars>
      </dgm:prSet>
      <dgm:spPr/>
    </dgm:pt>
    <dgm:pt modelId="{A4F00642-6B66-4204-8FDF-1E4134DC0F0D}" type="pres">
      <dgm:prSet presAssocID="{4ED184A6-A273-4926-B8E0-95C854AD9684}" presName="spaceV" presStyleCnt="0"/>
      <dgm:spPr/>
    </dgm:pt>
    <dgm:pt modelId="{CFC4324B-99FF-4141-9D57-B2C0B31B8C78}" type="pres">
      <dgm:prSet presAssocID="{3B44BF19-1834-487C-86AC-AFF9787956D2}" presName="pair" presStyleCnt="0"/>
      <dgm:spPr/>
    </dgm:pt>
    <dgm:pt modelId="{F1D62C56-043C-4369-A176-4279F6A186E2}" type="pres">
      <dgm:prSet presAssocID="{3B44BF19-1834-487C-86AC-AFF9787956D2}" presName="spaceH" presStyleLbl="node1" presStyleIdx="0" presStyleCnt="0"/>
      <dgm:spPr/>
    </dgm:pt>
    <dgm:pt modelId="{2C01D1F3-60A3-4C9C-9076-E3C030ACC3BA}" type="pres">
      <dgm:prSet presAssocID="{3B44BF19-1834-487C-86AC-AFF9787956D2}" presName="desPictures" presStyleLbl="alignImgPlace1" presStyleIdx="2" presStyleCnt="3" custScaleX="98094" custScaleY="100902" custLinFactNeighborX="1869" custLinFactNeighborY="15136"/>
      <dgm:spPr>
        <a:xfrm>
          <a:off x="4076217" y="3261982"/>
          <a:ext cx="1329903" cy="1329903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 t="-11000" b="-11000"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4111331E-5784-4B14-A12E-F3CCA0512AF2}" type="pres">
      <dgm:prSet presAssocID="{3B44BF19-1834-487C-86AC-AFF9787956D2}" presName="desTextWrapper" presStyleCnt="0"/>
      <dgm:spPr/>
    </dgm:pt>
    <dgm:pt modelId="{AE2F00DB-ACB8-41BE-940A-99C680291682}" type="pres">
      <dgm:prSet presAssocID="{3B44BF19-1834-487C-86AC-AFF9787956D2}" presName="desText" presStyleLbl="revTx" presStyleIdx="2" presStyleCnt="3" custScaleX="164612" custLinFactNeighborX="36238" custLinFactNeighborY="2631">
        <dgm:presLayoutVars>
          <dgm:bulletEnabled val="1"/>
        </dgm:presLayoutVars>
      </dgm:prSet>
      <dgm:spPr/>
    </dgm:pt>
    <dgm:pt modelId="{8F627E7F-E044-4DBF-B1BE-846E4345E3F4}" type="pres">
      <dgm:prSet presAssocID="{D53E3F8A-76A7-4705-918C-281D977BA70E}" presName="maxNode" presStyleCnt="0"/>
      <dgm:spPr/>
    </dgm:pt>
    <dgm:pt modelId="{C10F93AB-0DD8-4D40-A6FF-A0CAB1F9BE34}" type="pres">
      <dgm:prSet presAssocID="{D53E3F8A-76A7-4705-918C-281D977BA70E}" presName="Name33" presStyleCnt="0"/>
      <dgm:spPr/>
    </dgm:pt>
  </dgm:ptLst>
  <dgm:cxnLst>
    <dgm:cxn modelId="{2592560B-36B8-4C29-869E-A47EFD31875E}" type="presOf" srcId="{7994AE3E-26C3-4AA5-AFD5-212C7D6BB2E7}" destId="{ADA32391-2251-48E6-B2C0-0D30254518FB}" srcOrd="0" destOrd="0" presId="urn:microsoft.com/office/officeart/2008/layout/AccentedPicture"/>
    <dgm:cxn modelId="{F0825114-1D85-4324-8803-9679C92DB036}" type="presOf" srcId="{55981179-31AD-4AB1-954B-6FC8856282E7}" destId="{687D1A12-D0C6-4EA9-90DA-5A72CAB09E36}" srcOrd="0" destOrd="0" presId="urn:microsoft.com/office/officeart/2008/layout/AccentedPicture"/>
    <dgm:cxn modelId="{84D1513E-5A0C-4ABF-BF82-836B45F7B3B0}" srcId="{D53E3F8A-76A7-4705-918C-281D977BA70E}" destId="{55981179-31AD-4AB1-954B-6FC8856282E7}" srcOrd="0" destOrd="0" parTransId="{9E7D0647-7200-40AF-9617-FCFB000FEFE1}" sibTransId="{7994AE3E-26C3-4AA5-AFD5-212C7D6BB2E7}"/>
    <dgm:cxn modelId="{1C11644C-0717-4552-8EC8-6E4B71EB545B}" type="presOf" srcId="{3B44BF19-1834-487C-86AC-AFF9787956D2}" destId="{AE2F00DB-ACB8-41BE-940A-99C680291682}" srcOrd="0" destOrd="0" presId="urn:microsoft.com/office/officeart/2008/layout/AccentedPicture"/>
    <dgm:cxn modelId="{182C7374-490A-48AF-980F-146282EDB938}" type="presOf" srcId="{111382B7-A623-4038-B35C-0264A1DD59C0}" destId="{520B19D6-DB44-4859-9C3D-0F8E8409CFF6}" srcOrd="0" destOrd="0" presId="urn:microsoft.com/office/officeart/2008/layout/AccentedPicture"/>
    <dgm:cxn modelId="{CECD318E-0D63-490F-AA87-3E72D225BEDD}" type="presOf" srcId="{40BFAFF8-3274-496E-82BD-D93DAB84B6CD}" destId="{D09FEA37-7749-436C-B8EA-9E56D34B9B9C}" srcOrd="0" destOrd="0" presId="urn:microsoft.com/office/officeart/2008/layout/AccentedPicture"/>
    <dgm:cxn modelId="{F4502997-843F-42FA-BD62-74A704FEFDBF}" srcId="{D53E3F8A-76A7-4705-918C-281D977BA70E}" destId="{40BFAFF8-3274-496E-82BD-D93DAB84B6CD}" srcOrd="1" destOrd="0" parTransId="{AD6FC6B7-ED3A-466F-B8D2-73A51E75C7A8}" sibTransId="{581A0C69-9C26-4772-9772-4F1E3B5D316E}"/>
    <dgm:cxn modelId="{353975BC-3871-46B0-BD34-ABC5B29176CD}" srcId="{D53E3F8A-76A7-4705-918C-281D977BA70E}" destId="{3B44BF19-1834-487C-86AC-AFF9787956D2}" srcOrd="3" destOrd="0" parTransId="{64101CD3-0F75-412B-B4D9-28CA125B9F0B}" sibTransId="{226C792A-0FEF-4BD0-BD02-F785F4404155}"/>
    <dgm:cxn modelId="{E704E9F1-B7E0-4ED5-B92D-341B10B93508}" type="presOf" srcId="{D53E3F8A-76A7-4705-918C-281D977BA70E}" destId="{53E7134A-01EF-40F2-A7C8-C49AC4155CCA}" srcOrd="0" destOrd="0" presId="urn:microsoft.com/office/officeart/2008/layout/AccentedPicture"/>
    <dgm:cxn modelId="{D1F5B2FB-2AE7-417E-B6C6-5316F101207F}" srcId="{D53E3F8A-76A7-4705-918C-281D977BA70E}" destId="{111382B7-A623-4038-B35C-0264A1DD59C0}" srcOrd="2" destOrd="0" parTransId="{A68F384F-1348-4A10-BC22-5467DCE3FAB2}" sibTransId="{4ED184A6-A273-4926-B8E0-95C854AD9684}"/>
    <dgm:cxn modelId="{A614D5B0-0573-444F-9D04-9B750C5084E8}" type="presParOf" srcId="{53E7134A-01EF-40F2-A7C8-C49AC4155CCA}" destId="{ADA32391-2251-48E6-B2C0-0D30254518FB}" srcOrd="0" destOrd="0" presId="urn:microsoft.com/office/officeart/2008/layout/AccentedPicture"/>
    <dgm:cxn modelId="{27045F14-3282-415F-9600-BDD4BC28EC53}" type="presParOf" srcId="{53E7134A-01EF-40F2-A7C8-C49AC4155CCA}" destId="{687D1A12-D0C6-4EA9-90DA-5A72CAB09E36}" srcOrd="1" destOrd="0" presId="urn:microsoft.com/office/officeart/2008/layout/AccentedPicture"/>
    <dgm:cxn modelId="{9AE0C065-5AFC-43AE-AFEF-A2B16398C02B}" type="presParOf" srcId="{53E7134A-01EF-40F2-A7C8-C49AC4155CCA}" destId="{61995B13-6E6F-43F4-9880-FEA235B54D06}" srcOrd="2" destOrd="0" presId="urn:microsoft.com/office/officeart/2008/layout/AccentedPicture"/>
    <dgm:cxn modelId="{3EE1E004-567E-4DAA-8D4A-98376020D1A4}" type="presParOf" srcId="{61995B13-6E6F-43F4-9880-FEA235B54D06}" destId="{FBBBBFA6-37EC-4936-9336-3568CFB626DE}" srcOrd="0" destOrd="0" presId="urn:microsoft.com/office/officeart/2008/layout/AccentedPicture"/>
    <dgm:cxn modelId="{46870955-454A-4BF9-93C5-0452C34DB274}" type="presParOf" srcId="{FBBBBFA6-37EC-4936-9336-3568CFB626DE}" destId="{67D699DD-F438-4937-8483-29996B09D3AE}" srcOrd="0" destOrd="0" presId="urn:microsoft.com/office/officeart/2008/layout/AccentedPicture"/>
    <dgm:cxn modelId="{2437DB01-77E7-426E-8E08-E6E6FEE7C49B}" type="presParOf" srcId="{FBBBBFA6-37EC-4936-9336-3568CFB626DE}" destId="{1A1D2780-6A86-43D6-85C5-B8BAFC03E655}" srcOrd="1" destOrd="0" presId="urn:microsoft.com/office/officeart/2008/layout/AccentedPicture"/>
    <dgm:cxn modelId="{F092B1E7-EDE6-4F71-8DE4-587334451373}" type="presParOf" srcId="{FBBBBFA6-37EC-4936-9336-3568CFB626DE}" destId="{5876AD38-D91D-48AA-8C49-6257E370A09E}" srcOrd="2" destOrd="0" presId="urn:microsoft.com/office/officeart/2008/layout/AccentedPicture"/>
    <dgm:cxn modelId="{BFF2D618-B19E-4F97-8816-EABA7D9F171C}" type="presParOf" srcId="{5876AD38-D91D-48AA-8C49-6257E370A09E}" destId="{D09FEA37-7749-436C-B8EA-9E56D34B9B9C}" srcOrd="0" destOrd="0" presId="urn:microsoft.com/office/officeart/2008/layout/AccentedPicture"/>
    <dgm:cxn modelId="{60B86D86-539E-4B7A-AB83-9E956AF6A25A}" type="presParOf" srcId="{61995B13-6E6F-43F4-9880-FEA235B54D06}" destId="{F512BAAD-73C5-4592-88D5-EEB68C7F1288}" srcOrd="1" destOrd="0" presId="urn:microsoft.com/office/officeart/2008/layout/AccentedPicture"/>
    <dgm:cxn modelId="{B7019426-8CDB-4C9A-9936-E9B316236164}" type="presParOf" srcId="{61995B13-6E6F-43F4-9880-FEA235B54D06}" destId="{B3412CF7-DEB8-417C-82C4-BABE0449ADD8}" srcOrd="2" destOrd="0" presId="urn:microsoft.com/office/officeart/2008/layout/AccentedPicture"/>
    <dgm:cxn modelId="{2C3D6B8C-082C-4A39-8734-32FEC76D28C0}" type="presParOf" srcId="{B3412CF7-DEB8-417C-82C4-BABE0449ADD8}" destId="{3A91D624-E6CC-4DC0-A370-5CD95051DC5F}" srcOrd="0" destOrd="0" presId="urn:microsoft.com/office/officeart/2008/layout/AccentedPicture"/>
    <dgm:cxn modelId="{2EF9C74E-645F-444B-AAE8-C77B8D3B3341}" type="presParOf" srcId="{B3412CF7-DEB8-417C-82C4-BABE0449ADD8}" destId="{8A3DFF8A-6EEB-4A21-A833-E0C706AD718E}" srcOrd="1" destOrd="0" presId="urn:microsoft.com/office/officeart/2008/layout/AccentedPicture"/>
    <dgm:cxn modelId="{EABE9A0C-F188-4802-8718-71041D4FD0BD}" type="presParOf" srcId="{B3412CF7-DEB8-417C-82C4-BABE0449ADD8}" destId="{0541CBB8-4353-4DF1-B052-35DF57EA84B8}" srcOrd="2" destOrd="0" presId="urn:microsoft.com/office/officeart/2008/layout/AccentedPicture"/>
    <dgm:cxn modelId="{38CCA1F3-8268-45F9-B109-E278803B7BCB}" type="presParOf" srcId="{0541CBB8-4353-4DF1-B052-35DF57EA84B8}" destId="{520B19D6-DB44-4859-9C3D-0F8E8409CFF6}" srcOrd="0" destOrd="0" presId="urn:microsoft.com/office/officeart/2008/layout/AccentedPicture"/>
    <dgm:cxn modelId="{40EB9FA9-2E32-4DEF-8E5F-0FF35F88B581}" type="presParOf" srcId="{61995B13-6E6F-43F4-9880-FEA235B54D06}" destId="{A4F00642-6B66-4204-8FDF-1E4134DC0F0D}" srcOrd="3" destOrd="0" presId="urn:microsoft.com/office/officeart/2008/layout/AccentedPicture"/>
    <dgm:cxn modelId="{F91126DB-85B8-4954-BFA3-F41DCD5E03BC}" type="presParOf" srcId="{61995B13-6E6F-43F4-9880-FEA235B54D06}" destId="{CFC4324B-99FF-4141-9D57-B2C0B31B8C78}" srcOrd="4" destOrd="0" presId="urn:microsoft.com/office/officeart/2008/layout/AccentedPicture"/>
    <dgm:cxn modelId="{F43B3833-AA71-493A-B03D-1FAF00F3113C}" type="presParOf" srcId="{CFC4324B-99FF-4141-9D57-B2C0B31B8C78}" destId="{F1D62C56-043C-4369-A176-4279F6A186E2}" srcOrd="0" destOrd="0" presId="urn:microsoft.com/office/officeart/2008/layout/AccentedPicture"/>
    <dgm:cxn modelId="{E82C8C60-2300-4B7D-AB0A-323CBD7113E6}" type="presParOf" srcId="{CFC4324B-99FF-4141-9D57-B2C0B31B8C78}" destId="{2C01D1F3-60A3-4C9C-9076-E3C030ACC3BA}" srcOrd="1" destOrd="0" presId="urn:microsoft.com/office/officeart/2008/layout/AccentedPicture"/>
    <dgm:cxn modelId="{7854FFA7-E34A-44A0-AE17-E7C947C078ED}" type="presParOf" srcId="{CFC4324B-99FF-4141-9D57-B2C0B31B8C78}" destId="{4111331E-5784-4B14-A12E-F3CCA0512AF2}" srcOrd="2" destOrd="0" presId="urn:microsoft.com/office/officeart/2008/layout/AccentedPicture"/>
    <dgm:cxn modelId="{85884203-E322-469B-89F9-E7D5C0BCB490}" type="presParOf" srcId="{4111331E-5784-4B14-A12E-F3CCA0512AF2}" destId="{AE2F00DB-ACB8-41BE-940A-99C680291682}" srcOrd="0" destOrd="0" presId="urn:microsoft.com/office/officeart/2008/layout/AccentedPicture"/>
    <dgm:cxn modelId="{F593C48D-2127-4443-B10E-3E426F1C4A5A}" type="presParOf" srcId="{53E7134A-01EF-40F2-A7C8-C49AC4155CCA}" destId="{8F627E7F-E044-4DBF-B1BE-846E4345E3F4}" srcOrd="3" destOrd="0" presId="urn:microsoft.com/office/officeart/2008/layout/AccentedPicture"/>
    <dgm:cxn modelId="{C5A93BDC-E9F7-4FD7-A55E-A32E3A85CA9D}" type="presParOf" srcId="{8F627E7F-E044-4DBF-B1BE-846E4345E3F4}" destId="{C10F93AB-0DD8-4D40-A6FF-A0CAB1F9BE34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1F99036-E6F0-4BE8-B444-D9EF45CF4957}" type="doc">
      <dgm:prSet loTypeId="urn:microsoft.com/office/officeart/2018/2/layout/IconVerticalSolidList" loCatId="icon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35B0A04-3B0A-464C-B0B6-990A8AE23DA7}">
      <dgm:prSet custT="1"/>
      <dgm:spPr/>
      <dgm:t>
        <a:bodyPr/>
        <a:lstStyle/>
        <a:p>
          <a:pPr algn="just">
            <a:lnSpc>
              <a:spcPct val="100000"/>
            </a:lnSpc>
          </a:pPr>
          <a:r>
            <a:rPr lang="es-CO" sz="1600" b="1" dirty="0"/>
            <a:t>Actividad  1-2: </a:t>
          </a:r>
          <a:r>
            <a:rPr lang="es-CO" sz="1600" b="0" dirty="0"/>
            <a:t>Determinación de efectos  e interacción de las variables. </a:t>
          </a:r>
          <a:endParaRPr lang="en-US" sz="1600" b="0" dirty="0"/>
        </a:p>
      </dgm:t>
    </dgm:pt>
    <dgm:pt modelId="{4D338DE0-880F-44CB-AADB-1302A5C454A4}" type="parTrans" cxnId="{2AF439D7-CE5B-4760-9907-8DDC420B5EC5}">
      <dgm:prSet/>
      <dgm:spPr/>
      <dgm:t>
        <a:bodyPr/>
        <a:lstStyle/>
        <a:p>
          <a:endParaRPr lang="en-US"/>
        </a:p>
      </dgm:t>
    </dgm:pt>
    <dgm:pt modelId="{04DAF241-4D38-450F-A358-978AFE0D8926}" type="sibTrans" cxnId="{2AF439D7-CE5B-4760-9907-8DDC420B5EC5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3C75FBA2-3581-4C8E-ADF9-484BF77DF992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s-CO" sz="1600" b="1" dirty="0"/>
            <a:t>Actividad 3: </a:t>
          </a:r>
          <a:r>
            <a:rPr lang="es-CO" sz="1600" b="0" dirty="0"/>
            <a:t>Diseño </a:t>
          </a:r>
        </a:p>
        <a:p>
          <a:pPr>
            <a:lnSpc>
              <a:spcPct val="100000"/>
            </a:lnSpc>
          </a:pPr>
          <a:r>
            <a:rPr lang="es-CO" sz="1600" b="0" dirty="0"/>
            <a:t>de experimental. </a:t>
          </a:r>
          <a:r>
            <a:rPr lang="es-CO" sz="1600" b="1" dirty="0"/>
            <a:t> </a:t>
          </a:r>
          <a:endParaRPr lang="en-US" sz="1600" b="1" dirty="0"/>
        </a:p>
      </dgm:t>
    </dgm:pt>
    <dgm:pt modelId="{C31ACB0B-9715-4FEB-A3C4-3082C0BF8398}" type="sibTrans" cxnId="{567CFAAF-04EE-4491-8D6E-E8BC87D3E73E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641DAF96-C8AA-4C18-AA5C-67E8C0FB3D19}" type="parTrans" cxnId="{567CFAAF-04EE-4491-8D6E-E8BC87D3E73E}">
      <dgm:prSet/>
      <dgm:spPr/>
      <dgm:t>
        <a:bodyPr/>
        <a:lstStyle/>
        <a:p>
          <a:endParaRPr lang="en-US"/>
        </a:p>
      </dgm:t>
    </dgm:pt>
    <dgm:pt modelId="{EDFE68CB-93E1-4DB7-A034-64BE3DCAB5A1}" type="pres">
      <dgm:prSet presAssocID="{B1F99036-E6F0-4BE8-B444-D9EF45CF4957}" presName="root" presStyleCnt="0">
        <dgm:presLayoutVars>
          <dgm:dir/>
          <dgm:resizeHandles val="exact"/>
        </dgm:presLayoutVars>
      </dgm:prSet>
      <dgm:spPr/>
    </dgm:pt>
    <dgm:pt modelId="{389C6275-E08C-4EFF-9085-93256AFEB21B}" type="pres">
      <dgm:prSet presAssocID="{D35B0A04-3B0A-464C-B0B6-990A8AE23DA7}" presName="compNode" presStyleCnt="0"/>
      <dgm:spPr/>
    </dgm:pt>
    <dgm:pt modelId="{06040A35-0B70-447A-BF40-5E3D243D955A}" type="pres">
      <dgm:prSet presAssocID="{D35B0A04-3B0A-464C-B0B6-990A8AE23DA7}" presName="bgRect" presStyleLbl="bgShp" presStyleIdx="0" presStyleCnt="2" custLinFactNeighborX="-1823" custLinFactNeighborY="-34047"/>
      <dgm:spPr/>
    </dgm:pt>
    <dgm:pt modelId="{C3672DAF-234F-4ECC-A1D7-C9C9A0E10248}" type="pres">
      <dgm:prSet presAssocID="{D35B0A04-3B0A-464C-B0B6-990A8AE23DA7}" presName="iconRect" presStyleLbl="node1" presStyleIdx="0" presStyleCnt="2" custLinFactNeighborX="-5650" custLinFactNeighborY="-6673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A442BFE6-E474-4C91-A21B-D7CD0B5D74FA}" type="pres">
      <dgm:prSet presAssocID="{D35B0A04-3B0A-464C-B0B6-990A8AE23DA7}" presName="spaceRect" presStyleCnt="0"/>
      <dgm:spPr/>
    </dgm:pt>
    <dgm:pt modelId="{5A845F2F-643D-4378-8491-D449C217FD35}" type="pres">
      <dgm:prSet presAssocID="{D35B0A04-3B0A-464C-B0B6-990A8AE23DA7}" presName="parTx" presStyleLbl="revTx" presStyleIdx="0" presStyleCnt="2" custLinFactNeighborX="-9007" custLinFactNeighborY="-28975">
        <dgm:presLayoutVars>
          <dgm:chMax val="0"/>
          <dgm:chPref val="0"/>
        </dgm:presLayoutVars>
      </dgm:prSet>
      <dgm:spPr/>
    </dgm:pt>
    <dgm:pt modelId="{7C64C37B-BD43-40D1-A22B-91327C0835C9}" type="pres">
      <dgm:prSet presAssocID="{04DAF241-4D38-450F-A358-978AFE0D8926}" presName="sibTrans" presStyleCnt="0"/>
      <dgm:spPr/>
    </dgm:pt>
    <dgm:pt modelId="{F2EE26AB-1E06-43D7-AE30-B0F03D89EBA6}" type="pres">
      <dgm:prSet presAssocID="{3C75FBA2-3581-4C8E-ADF9-484BF77DF992}" presName="compNode" presStyleCnt="0"/>
      <dgm:spPr/>
    </dgm:pt>
    <dgm:pt modelId="{16C765EC-19FC-45A7-91A4-57EBB73D5D4E}" type="pres">
      <dgm:prSet presAssocID="{3C75FBA2-3581-4C8E-ADF9-484BF77DF992}" presName="bgRect" presStyleLbl="bgShp" presStyleIdx="1" presStyleCnt="2" custLinFactNeighborY="-37293"/>
      <dgm:spPr/>
    </dgm:pt>
    <dgm:pt modelId="{38B6C211-2650-44C8-8B34-23358FD3A402}" type="pres">
      <dgm:prSet presAssocID="{3C75FBA2-3581-4C8E-ADF9-484BF77DF992}" presName="iconRect" presStyleLbl="node1" presStyleIdx="1" presStyleCnt="2" custLinFactNeighborX="-2313" custLinFactNeighborY="-61435"/>
      <dgm:spPr/>
    </dgm:pt>
    <dgm:pt modelId="{FA5E8666-8A77-4B62-9C7E-EAEE51CDB355}" type="pres">
      <dgm:prSet presAssocID="{3C75FBA2-3581-4C8E-ADF9-484BF77DF992}" presName="spaceRect" presStyleCnt="0"/>
      <dgm:spPr/>
    </dgm:pt>
    <dgm:pt modelId="{8118D9EE-B265-4195-BCF5-D768ACF1258F}" type="pres">
      <dgm:prSet presAssocID="{3C75FBA2-3581-4C8E-ADF9-484BF77DF992}" presName="parTx" presStyleLbl="revTx" presStyleIdx="1" presStyleCnt="2" custLinFactNeighborX="-9007" custLinFactNeighborY="-35092">
        <dgm:presLayoutVars>
          <dgm:chMax val="0"/>
          <dgm:chPref val="0"/>
        </dgm:presLayoutVars>
      </dgm:prSet>
      <dgm:spPr/>
    </dgm:pt>
  </dgm:ptLst>
  <dgm:cxnLst>
    <dgm:cxn modelId="{B581E91C-DEF9-4288-850D-30CD67484B25}" type="presOf" srcId="{D35B0A04-3B0A-464C-B0B6-990A8AE23DA7}" destId="{5A845F2F-643D-4378-8491-D449C217FD35}" srcOrd="0" destOrd="0" presId="urn:microsoft.com/office/officeart/2018/2/layout/IconVerticalSolidList"/>
    <dgm:cxn modelId="{567CFAAF-04EE-4491-8D6E-E8BC87D3E73E}" srcId="{B1F99036-E6F0-4BE8-B444-D9EF45CF4957}" destId="{3C75FBA2-3581-4C8E-ADF9-484BF77DF992}" srcOrd="1" destOrd="0" parTransId="{641DAF96-C8AA-4C18-AA5C-67E8C0FB3D19}" sibTransId="{C31ACB0B-9715-4FEB-A3C4-3082C0BF8398}"/>
    <dgm:cxn modelId="{D96690C0-BC38-4AF1-BE0A-CFB6ACC76790}" type="presOf" srcId="{B1F99036-E6F0-4BE8-B444-D9EF45CF4957}" destId="{EDFE68CB-93E1-4DB7-A034-64BE3DCAB5A1}" srcOrd="0" destOrd="0" presId="urn:microsoft.com/office/officeart/2018/2/layout/IconVerticalSolidList"/>
    <dgm:cxn modelId="{2AF439D7-CE5B-4760-9907-8DDC420B5EC5}" srcId="{B1F99036-E6F0-4BE8-B444-D9EF45CF4957}" destId="{D35B0A04-3B0A-464C-B0B6-990A8AE23DA7}" srcOrd="0" destOrd="0" parTransId="{4D338DE0-880F-44CB-AADB-1302A5C454A4}" sibTransId="{04DAF241-4D38-450F-A358-978AFE0D8926}"/>
    <dgm:cxn modelId="{E4531EDC-6E2D-4F31-B251-D6A03C4452AE}" type="presOf" srcId="{3C75FBA2-3581-4C8E-ADF9-484BF77DF992}" destId="{8118D9EE-B265-4195-BCF5-D768ACF1258F}" srcOrd="0" destOrd="0" presId="urn:microsoft.com/office/officeart/2018/2/layout/IconVerticalSolidList"/>
    <dgm:cxn modelId="{320BFD96-E724-4784-B08F-FB8359FC3B7A}" type="presParOf" srcId="{EDFE68CB-93E1-4DB7-A034-64BE3DCAB5A1}" destId="{389C6275-E08C-4EFF-9085-93256AFEB21B}" srcOrd="0" destOrd="0" presId="urn:microsoft.com/office/officeart/2018/2/layout/IconVerticalSolidList"/>
    <dgm:cxn modelId="{3A798EA0-A473-448F-AC21-60239C53B4A9}" type="presParOf" srcId="{389C6275-E08C-4EFF-9085-93256AFEB21B}" destId="{06040A35-0B70-447A-BF40-5E3D243D955A}" srcOrd="0" destOrd="0" presId="urn:microsoft.com/office/officeart/2018/2/layout/IconVerticalSolidList"/>
    <dgm:cxn modelId="{C526D469-0BB5-4D3E-AFE6-6B65341829A7}" type="presParOf" srcId="{389C6275-E08C-4EFF-9085-93256AFEB21B}" destId="{C3672DAF-234F-4ECC-A1D7-C9C9A0E10248}" srcOrd="1" destOrd="0" presId="urn:microsoft.com/office/officeart/2018/2/layout/IconVerticalSolidList"/>
    <dgm:cxn modelId="{A235BFF3-8DA2-4623-9710-355CC621CDA5}" type="presParOf" srcId="{389C6275-E08C-4EFF-9085-93256AFEB21B}" destId="{A442BFE6-E474-4C91-A21B-D7CD0B5D74FA}" srcOrd="2" destOrd="0" presId="urn:microsoft.com/office/officeart/2018/2/layout/IconVerticalSolidList"/>
    <dgm:cxn modelId="{E010C7BC-521C-409A-908C-DFB59F2C0591}" type="presParOf" srcId="{389C6275-E08C-4EFF-9085-93256AFEB21B}" destId="{5A845F2F-643D-4378-8491-D449C217FD35}" srcOrd="3" destOrd="0" presId="urn:microsoft.com/office/officeart/2018/2/layout/IconVerticalSolidList"/>
    <dgm:cxn modelId="{95A235C0-A21E-4C1D-9E21-DDEBE6402ABF}" type="presParOf" srcId="{EDFE68CB-93E1-4DB7-A034-64BE3DCAB5A1}" destId="{7C64C37B-BD43-40D1-A22B-91327C0835C9}" srcOrd="1" destOrd="0" presId="urn:microsoft.com/office/officeart/2018/2/layout/IconVerticalSolidList"/>
    <dgm:cxn modelId="{38E0D9A5-5ACF-44AE-B898-B40D93D3E771}" type="presParOf" srcId="{EDFE68CB-93E1-4DB7-A034-64BE3DCAB5A1}" destId="{F2EE26AB-1E06-43D7-AE30-B0F03D89EBA6}" srcOrd="2" destOrd="0" presId="urn:microsoft.com/office/officeart/2018/2/layout/IconVerticalSolidList"/>
    <dgm:cxn modelId="{BC2CE491-DD6A-490A-91F9-3C9D4BA9B193}" type="presParOf" srcId="{F2EE26AB-1E06-43D7-AE30-B0F03D89EBA6}" destId="{16C765EC-19FC-45A7-91A4-57EBB73D5D4E}" srcOrd="0" destOrd="0" presId="urn:microsoft.com/office/officeart/2018/2/layout/IconVerticalSolidList"/>
    <dgm:cxn modelId="{EB733E4B-E028-4980-817A-A66F7121C6A3}" type="presParOf" srcId="{F2EE26AB-1E06-43D7-AE30-B0F03D89EBA6}" destId="{38B6C211-2650-44C8-8B34-23358FD3A402}" srcOrd="1" destOrd="0" presId="urn:microsoft.com/office/officeart/2018/2/layout/IconVerticalSolidList"/>
    <dgm:cxn modelId="{2923D0C0-BDE5-4303-A11C-A8F1C027F4CF}" type="presParOf" srcId="{F2EE26AB-1E06-43D7-AE30-B0F03D89EBA6}" destId="{FA5E8666-8A77-4B62-9C7E-EAEE51CDB355}" srcOrd="2" destOrd="0" presId="urn:microsoft.com/office/officeart/2018/2/layout/IconVerticalSolidList"/>
    <dgm:cxn modelId="{681F8691-01E4-44DE-9BE0-5F8A3BF59DEC}" type="presParOf" srcId="{F2EE26AB-1E06-43D7-AE30-B0F03D89EBA6}" destId="{8118D9EE-B265-4195-BCF5-D768ACF1258F}" srcOrd="3" destOrd="0" presId="urn:microsoft.com/office/officeart/2018/2/layout/IconVerticalSolidLis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1F99036-E6F0-4BE8-B444-D9EF45CF4957}" type="doc">
      <dgm:prSet loTypeId="urn:microsoft.com/office/officeart/2018/2/layout/IconVerticalSolidList" loCatId="icon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35B0A04-3B0A-464C-B0B6-990A8AE23DA7}">
      <dgm:prSet custT="1"/>
      <dgm:spPr/>
      <dgm:t>
        <a:bodyPr/>
        <a:lstStyle/>
        <a:p>
          <a:pPr algn="just">
            <a:lnSpc>
              <a:spcPct val="100000"/>
            </a:lnSpc>
          </a:pPr>
          <a:r>
            <a:rPr lang="es-CO" sz="1600" b="1" dirty="0"/>
            <a:t>Actividad 6: </a:t>
          </a:r>
          <a:r>
            <a:rPr lang="es-CO" sz="1600" b="0" dirty="0"/>
            <a:t>Desarrollo experimental, análisis de laboratorio, proceso de fabricación y recolección de datos.</a:t>
          </a:r>
          <a:endParaRPr lang="en-US" sz="1600" b="0" dirty="0"/>
        </a:p>
      </dgm:t>
    </dgm:pt>
    <dgm:pt modelId="{4D338DE0-880F-44CB-AADB-1302A5C454A4}" type="parTrans" cxnId="{2AF439D7-CE5B-4760-9907-8DDC420B5EC5}">
      <dgm:prSet/>
      <dgm:spPr/>
      <dgm:t>
        <a:bodyPr/>
        <a:lstStyle/>
        <a:p>
          <a:endParaRPr lang="en-US"/>
        </a:p>
      </dgm:t>
    </dgm:pt>
    <dgm:pt modelId="{04DAF241-4D38-450F-A358-978AFE0D8926}" type="sibTrans" cxnId="{2AF439D7-CE5B-4760-9907-8DDC420B5EC5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3C75FBA2-3581-4C8E-ADF9-484BF77DF992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s-CO" sz="1600" b="1" dirty="0"/>
            <a:t>Actividad 7: </a:t>
          </a:r>
          <a:r>
            <a:rPr lang="es-CO" sz="1600" b="0" dirty="0"/>
            <a:t>Balance de masa y cálculos adicionales.</a:t>
          </a:r>
          <a:endParaRPr lang="en-US" sz="1600" b="1" dirty="0"/>
        </a:p>
      </dgm:t>
    </dgm:pt>
    <dgm:pt modelId="{C31ACB0B-9715-4FEB-A3C4-3082C0BF8398}" type="sibTrans" cxnId="{567CFAAF-04EE-4491-8D6E-E8BC87D3E73E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641DAF96-C8AA-4C18-AA5C-67E8C0FB3D19}" type="parTrans" cxnId="{567CFAAF-04EE-4491-8D6E-E8BC87D3E73E}">
      <dgm:prSet/>
      <dgm:spPr/>
      <dgm:t>
        <a:bodyPr/>
        <a:lstStyle/>
        <a:p>
          <a:endParaRPr lang="en-US"/>
        </a:p>
      </dgm:t>
    </dgm:pt>
    <dgm:pt modelId="{EDFE68CB-93E1-4DB7-A034-64BE3DCAB5A1}" type="pres">
      <dgm:prSet presAssocID="{B1F99036-E6F0-4BE8-B444-D9EF45CF4957}" presName="root" presStyleCnt="0">
        <dgm:presLayoutVars>
          <dgm:dir/>
          <dgm:resizeHandles val="exact"/>
        </dgm:presLayoutVars>
      </dgm:prSet>
      <dgm:spPr/>
    </dgm:pt>
    <dgm:pt modelId="{389C6275-E08C-4EFF-9085-93256AFEB21B}" type="pres">
      <dgm:prSet presAssocID="{D35B0A04-3B0A-464C-B0B6-990A8AE23DA7}" presName="compNode" presStyleCnt="0"/>
      <dgm:spPr/>
    </dgm:pt>
    <dgm:pt modelId="{06040A35-0B70-447A-BF40-5E3D243D955A}" type="pres">
      <dgm:prSet presAssocID="{D35B0A04-3B0A-464C-B0B6-990A8AE23DA7}" presName="bgRect" presStyleLbl="bgShp" presStyleIdx="0" presStyleCnt="2" custLinFactNeighborX="-1566" custLinFactNeighborY="-22662"/>
      <dgm:spPr/>
    </dgm:pt>
    <dgm:pt modelId="{C3672DAF-234F-4ECC-A1D7-C9C9A0E10248}" type="pres">
      <dgm:prSet presAssocID="{D35B0A04-3B0A-464C-B0B6-990A8AE23DA7}" presName="iconRect" presStyleLbl="node1" presStyleIdx="0" presStyleCnt="2" custLinFactNeighborX="-5222" custLinFactNeighborY="-4431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11000" b="-11000"/>
          </a:stretch>
        </a:blipFill>
      </dgm:spPr>
    </dgm:pt>
    <dgm:pt modelId="{A442BFE6-E474-4C91-A21B-D7CD0B5D74FA}" type="pres">
      <dgm:prSet presAssocID="{D35B0A04-3B0A-464C-B0B6-990A8AE23DA7}" presName="spaceRect" presStyleCnt="0"/>
      <dgm:spPr/>
    </dgm:pt>
    <dgm:pt modelId="{5A845F2F-643D-4378-8491-D449C217FD35}" type="pres">
      <dgm:prSet presAssocID="{D35B0A04-3B0A-464C-B0B6-990A8AE23DA7}" presName="parTx" presStyleLbl="revTx" presStyleIdx="0" presStyleCnt="2" custLinFactNeighborX="-8142" custLinFactNeighborY="-24434">
        <dgm:presLayoutVars>
          <dgm:chMax val="0"/>
          <dgm:chPref val="0"/>
        </dgm:presLayoutVars>
      </dgm:prSet>
      <dgm:spPr/>
    </dgm:pt>
    <dgm:pt modelId="{7C64C37B-BD43-40D1-A22B-91327C0835C9}" type="pres">
      <dgm:prSet presAssocID="{04DAF241-4D38-450F-A358-978AFE0D8926}" presName="sibTrans" presStyleCnt="0"/>
      <dgm:spPr/>
    </dgm:pt>
    <dgm:pt modelId="{F2EE26AB-1E06-43D7-AE30-B0F03D89EBA6}" type="pres">
      <dgm:prSet presAssocID="{3C75FBA2-3581-4C8E-ADF9-484BF77DF992}" presName="compNode" presStyleCnt="0"/>
      <dgm:spPr/>
    </dgm:pt>
    <dgm:pt modelId="{16C765EC-19FC-45A7-91A4-57EBB73D5D4E}" type="pres">
      <dgm:prSet presAssocID="{3C75FBA2-3581-4C8E-ADF9-484BF77DF992}" presName="bgRect" presStyleLbl="bgShp" presStyleIdx="1" presStyleCnt="2" custLinFactNeighborX="963" custLinFactNeighborY="-42684"/>
      <dgm:spPr/>
    </dgm:pt>
    <dgm:pt modelId="{38B6C211-2650-44C8-8B34-23358FD3A402}" type="pres">
      <dgm:prSet presAssocID="{3C75FBA2-3581-4C8E-ADF9-484BF77DF992}" presName="iconRect" presStyleLbl="node1" presStyleIdx="1" presStyleCnt="2" custLinFactNeighborX="-5222" custLinFactNeighborY="-8546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1000" r="-41000"/>
          </a:stretch>
        </a:blipFill>
      </dgm:spPr>
    </dgm:pt>
    <dgm:pt modelId="{FA5E8666-8A77-4B62-9C7E-EAEE51CDB355}" type="pres">
      <dgm:prSet presAssocID="{3C75FBA2-3581-4C8E-ADF9-484BF77DF992}" presName="spaceRect" presStyleCnt="0"/>
      <dgm:spPr/>
    </dgm:pt>
    <dgm:pt modelId="{8118D9EE-B265-4195-BCF5-D768ACF1258F}" type="pres">
      <dgm:prSet presAssocID="{3C75FBA2-3581-4C8E-ADF9-484BF77DF992}" presName="parTx" presStyleLbl="revTx" presStyleIdx="1" presStyleCnt="2" custScaleX="97952" custScaleY="91439" custLinFactNeighborX="-9876" custLinFactNeighborY="-67193">
        <dgm:presLayoutVars>
          <dgm:chMax val="0"/>
          <dgm:chPref val="0"/>
        </dgm:presLayoutVars>
      </dgm:prSet>
      <dgm:spPr/>
    </dgm:pt>
  </dgm:ptLst>
  <dgm:cxnLst>
    <dgm:cxn modelId="{B581E91C-DEF9-4288-850D-30CD67484B25}" type="presOf" srcId="{D35B0A04-3B0A-464C-B0B6-990A8AE23DA7}" destId="{5A845F2F-643D-4378-8491-D449C217FD35}" srcOrd="0" destOrd="0" presId="urn:microsoft.com/office/officeart/2018/2/layout/IconVerticalSolidList"/>
    <dgm:cxn modelId="{567CFAAF-04EE-4491-8D6E-E8BC87D3E73E}" srcId="{B1F99036-E6F0-4BE8-B444-D9EF45CF4957}" destId="{3C75FBA2-3581-4C8E-ADF9-484BF77DF992}" srcOrd="1" destOrd="0" parTransId="{641DAF96-C8AA-4C18-AA5C-67E8C0FB3D19}" sibTransId="{C31ACB0B-9715-4FEB-A3C4-3082C0BF8398}"/>
    <dgm:cxn modelId="{D96690C0-BC38-4AF1-BE0A-CFB6ACC76790}" type="presOf" srcId="{B1F99036-E6F0-4BE8-B444-D9EF45CF4957}" destId="{EDFE68CB-93E1-4DB7-A034-64BE3DCAB5A1}" srcOrd="0" destOrd="0" presId="urn:microsoft.com/office/officeart/2018/2/layout/IconVerticalSolidList"/>
    <dgm:cxn modelId="{2AF439D7-CE5B-4760-9907-8DDC420B5EC5}" srcId="{B1F99036-E6F0-4BE8-B444-D9EF45CF4957}" destId="{D35B0A04-3B0A-464C-B0B6-990A8AE23DA7}" srcOrd="0" destOrd="0" parTransId="{4D338DE0-880F-44CB-AADB-1302A5C454A4}" sibTransId="{04DAF241-4D38-450F-A358-978AFE0D8926}"/>
    <dgm:cxn modelId="{E4531EDC-6E2D-4F31-B251-D6A03C4452AE}" type="presOf" srcId="{3C75FBA2-3581-4C8E-ADF9-484BF77DF992}" destId="{8118D9EE-B265-4195-BCF5-D768ACF1258F}" srcOrd="0" destOrd="0" presId="urn:microsoft.com/office/officeart/2018/2/layout/IconVerticalSolidList"/>
    <dgm:cxn modelId="{320BFD96-E724-4784-B08F-FB8359FC3B7A}" type="presParOf" srcId="{EDFE68CB-93E1-4DB7-A034-64BE3DCAB5A1}" destId="{389C6275-E08C-4EFF-9085-93256AFEB21B}" srcOrd="0" destOrd="0" presId="urn:microsoft.com/office/officeart/2018/2/layout/IconVerticalSolidList"/>
    <dgm:cxn modelId="{3A798EA0-A473-448F-AC21-60239C53B4A9}" type="presParOf" srcId="{389C6275-E08C-4EFF-9085-93256AFEB21B}" destId="{06040A35-0B70-447A-BF40-5E3D243D955A}" srcOrd="0" destOrd="0" presId="urn:microsoft.com/office/officeart/2018/2/layout/IconVerticalSolidList"/>
    <dgm:cxn modelId="{C526D469-0BB5-4D3E-AFE6-6B65341829A7}" type="presParOf" srcId="{389C6275-E08C-4EFF-9085-93256AFEB21B}" destId="{C3672DAF-234F-4ECC-A1D7-C9C9A0E10248}" srcOrd="1" destOrd="0" presId="urn:microsoft.com/office/officeart/2018/2/layout/IconVerticalSolidList"/>
    <dgm:cxn modelId="{A235BFF3-8DA2-4623-9710-355CC621CDA5}" type="presParOf" srcId="{389C6275-E08C-4EFF-9085-93256AFEB21B}" destId="{A442BFE6-E474-4C91-A21B-D7CD0B5D74FA}" srcOrd="2" destOrd="0" presId="urn:microsoft.com/office/officeart/2018/2/layout/IconVerticalSolidList"/>
    <dgm:cxn modelId="{E010C7BC-521C-409A-908C-DFB59F2C0591}" type="presParOf" srcId="{389C6275-E08C-4EFF-9085-93256AFEB21B}" destId="{5A845F2F-643D-4378-8491-D449C217FD35}" srcOrd="3" destOrd="0" presId="urn:microsoft.com/office/officeart/2018/2/layout/IconVerticalSolidList"/>
    <dgm:cxn modelId="{95A235C0-A21E-4C1D-9E21-DDEBE6402ABF}" type="presParOf" srcId="{EDFE68CB-93E1-4DB7-A034-64BE3DCAB5A1}" destId="{7C64C37B-BD43-40D1-A22B-91327C0835C9}" srcOrd="1" destOrd="0" presId="urn:microsoft.com/office/officeart/2018/2/layout/IconVerticalSolidList"/>
    <dgm:cxn modelId="{38E0D9A5-5ACF-44AE-B898-B40D93D3E771}" type="presParOf" srcId="{EDFE68CB-93E1-4DB7-A034-64BE3DCAB5A1}" destId="{F2EE26AB-1E06-43D7-AE30-B0F03D89EBA6}" srcOrd="2" destOrd="0" presId="urn:microsoft.com/office/officeart/2018/2/layout/IconVerticalSolidList"/>
    <dgm:cxn modelId="{BC2CE491-DD6A-490A-91F9-3C9D4BA9B193}" type="presParOf" srcId="{F2EE26AB-1E06-43D7-AE30-B0F03D89EBA6}" destId="{16C765EC-19FC-45A7-91A4-57EBB73D5D4E}" srcOrd="0" destOrd="0" presId="urn:microsoft.com/office/officeart/2018/2/layout/IconVerticalSolidList"/>
    <dgm:cxn modelId="{EB733E4B-E028-4980-817A-A66F7121C6A3}" type="presParOf" srcId="{F2EE26AB-1E06-43D7-AE30-B0F03D89EBA6}" destId="{38B6C211-2650-44C8-8B34-23358FD3A402}" srcOrd="1" destOrd="0" presId="urn:microsoft.com/office/officeart/2018/2/layout/IconVerticalSolidList"/>
    <dgm:cxn modelId="{2923D0C0-BDE5-4303-A11C-A8F1C027F4CF}" type="presParOf" srcId="{F2EE26AB-1E06-43D7-AE30-B0F03D89EBA6}" destId="{FA5E8666-8A77-4B62-9C7E-EAEE51CDB355}" srcOrd="2" destOrd="0" presId="urn:microsoft.com/office/officeart/2018/2/layout/IconVerticalSolidList"/>
    <dgm:cxn modelId="{681F8691-01E4-44DE-9BE0-5F8A3BF59DEC}" type="presParOf" srcId="{F2EE26AB-1E06-43D7-AE30-B0F03D89EBA6}" destId="{8118D9EE-B265-4195-BCF5-D768ACF1258F}" srcOrd="3" destOrd="0" presId="urn:microsoft.com/office/officeart/2018/2/layout/IconVerticalSolidLis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61457E9-48C0-45BD-909B-6A5354989B02}" type="doc">
      <dgm:prSet loTypeId="urn:microsoft.com/office/officeart/2005/8/layout/list1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6E22DB08-13A3-4E70-96E4-93E03FFD34B0}">
      <dgm:prSet custT="1"/>
      <dgm:spPr/>
      <dgm:t>
        <a:bodyPr/>
        <a:lstStyle/>
        <a:p>
          <a:r>
            <a:rPr lang="es-ES" sz="1600" b="1" dirty="0"/>
            <a:t>Degradación y pérdida de masa</a:t>
          </a:r>
          <a:endParaRPr lang="en-US" sz="1600" dirty="0"/>
        </a:p>
      </dgm:t>
    </dgm:pt>
    <dgm:pt modelId="{02763F93-3EEA-424C-B5D0-470F19DB64E8}" type="parTrans" cxnId="{79331754-90E6-4B68-A4AE-BFFFCA03B8E5}">
      <dgm:prSet/>
      <dgm:spPr/>
      <dgm:t>
        <a:bodyPr/>
        <a:lstStyle/>
        <a:p>
          <a:endParaRPr lang="en-US"/>
        </a:p>
      </dgm:t>
    </dgm:pt>
    <dgm:pt modelId="{00FE2481-C64D-45AA-9274-5E5C35F97188}" type="sibTrans" cxnId="{79331754-90E6-4B68-A4AE-BFFFCA03B8E5}">
      <dgm:prSet/>
      <dgm:spPr/>
      <dgm:t>
        <a:bodyPr/>
        <a:lstStyle/>
        <a:p>
          <a:endParaRPr lang="en-US"/>
        </a:p>
      </dgm:t>
    </dgm:pt>
    <dgm:pt modelId="{4483069D-89C8-4647-97C2-3D474B38B5CD}">
      <dgm:prSet custT="1"/>
      <dgm:spPr/>
      <dgm:t>
        <a:bodyPr/>
        <a:lstStyle/>
        <a:p>
          <a:pPr algn="just"/>
          <a:r>
            <a:rPr lang="es-ES" sz="1400" dirty="0"/>
            <a:t>Aunque se identificó una correlación entre la pérdida de masa y las condiciones ambientales, esta no puede atribuirse exclusivamente a la degradación, considerando el posible error en la determinación del %DRC por falta de validación del método.</a:t>
          </a:r>
          <a:endParaRPr lang="en-US" sz="1400" dirty="0"/>
        </a:p>
      </dgm:t>
    </dgm:pt>
    <dgm:pt modelId="{C25EA104-6986-4967-A162-3EC5E67A2CB3}" type="parTrans" cxnId="{82426313-5E8D-4112-A159-9479C4689C1E}">
      <dgm:prSet/>
      <dgm:spPr/>
      <dgm:t>
        <a:bodyPr/>
        <a:lstStyle/>
        <a:p>
          <a:endParaRPr lang="en-US"/>
        </a:p>
      </dgm:t>
    </dgm:pt>
    <dgm:pt modelId="{7E0BC395-6BB7-48CF-8CA6-BE7796DFEBAB}" type="sibTrans" cxnId="{82426313-5E8D-4112-A159-9479C4689C1E}">
      <dgm:prSet/>
      <dgm:spPr/>
      <dgm:t>
        <a:bodyPr/>
        <a:lstStyle/>
        <a:p>
          <a:endParaRPr lang="en-US"/>
        </a:p>
      </dgm:t>
    </dgm:pt>
    <dgm:pt modelId="{044135B8-7046-4618-8128-BB1C66D642F5}">
      <dgm:prSet custT="1"/>
      <dgm:spPr/>
      <dgm:t>
        <a:bodyPr/>
        <a:lstStyle/>
        <a:p>
          <a:pPr algn="just"/>
          <a:r>
            <a:rPr lang="es-ES" sz="1400" dirty="0"/>
            <a:t>Sin embargo, la evidencia obtenida sugiere que la degradación está ocurriendo, lo que subraya la necesidad de análisis adicionales para caracterizar el material afectado.</a:t>
          </a:r>
          <a:endParaRPr lang="en-US" sz="1400" dirty="0"/>
        </a:p>
      </dgm:t>
    </dgm:pt>
    <dgm:pt modelId="{C76DFD67-2E6E-4B7D-8D2B-03802E8A7C58}" type="parTrans" cxnId="{7DBA2315-2915-49C0-8409-8DDFE4FC8F05}">
      <dgm:prSet/>
      <dgm:spPr/>
      <dgm:t>
        <a:bodyPr/>
        <a:lstStyle/>
        <a:p>
          <a:endParaRPr lang="en-US"/>
        </a:p>
      </dgm:t>
    </dgm:pt>
    <dgm:pt modelId="{FA044CE1-1D67-45AF-8646-AED069E89A97}" type="sibTrans" cxnId="{7DBA2315-2915-49C0-8409-8DDFE4FC8F05}">
      <dgm:prSet/>
      <dgm:spPr/>
      <dgm:t>
        <a:bodyPr/>
        <a:lstStyle/>
        <a:p>
          <a:endParaRPr lang="en-US"/>
        </a:p>
      </dgm:t>
    </dgm:pt>
    <dgm:pt modelId="{2BC31023-1EAE-40AC-B252-102D45E83ACD}">
      <dgm:prSet custT="1"/>
      <dgm:spPr/>
      <dgm:t>
        <a:bodyPr/>
        <a:lstStyle/>
        <a:p>
          <a:r>
            <a:rPr lang="es-ES" sz="1600" b="1"/>
            <a:t>Impacto en la calidad del TSR</a:t>
          </a:r>
          <a:endParaRPr lang="en-US" sz="1600"/>
        </a:p>
      </dgm:t>
    </dgm:pt>
    <dgm:pt modelId="{530AF697-11B1-47A6-B08F-1E186707E550}" type="parTrans" cxnId="{B4CFBB58-D334-474A-9806-729CA272A2B0}">
      <dgm:prSet/>
      <dgm:spPr/>
      <dgm:t>
        <a:bodyPr/>
        <a:lstStyle/>
        <a:p>
          <a:endParaRPr lang="en-US"/>
        </a:p>
      </dgm:t>
    </dgm:pt>
    <dgm:pt modelId="{F61EEF15-D127-43AE-9CD3-A38E884B58BA}" type="sibTrans" cxnId="{B4CFBB58-D334-474A-9806-729CA272A2B0}">
      <dgm:prSet/>
      <dgm:spPr/>
      <dgm:t>
        <a:bodyPr/>
        <a:lstStyle/>
        <a:p>
          <a:endParaRPr lang="en-US"/>
        </a:p>
      </dgm:t>
    </dgm:pt>
    <dgm:pt modelId="{E42A364C-93B7-4864-99B6-88072D0A086F}">
      <dgm:prSet custT="1"/>
      <dgm:spPr/>
      <dgm:t>
        <a:bodyPr/>
        <a:lstStyle/>
        <a:p>
          <a:pPr algn="just"/>
          <a:r>
            <a:rPr lang="es-ES" sz="1400" dirty="0"/>
            <a:t>Las condiciones de almacenamiento inadecuadas afectaron negativamente las propiedades tecnológicas del TSR, generando incumplimiento con los estándares de calidad.</a:t>
          </a:r>
          <a:endParaRPr lang="en-US" sz="1400" dirty="0"/>
        </a:p>
      </dgm:t>
    </dgm:pt>
    <dgm:pt modelId="{FCBD5ED6-4F35-484D-96AE-09D831549940}" type="parTrans" cxnId="{9BAB6725-8D0A-4EE4-BBE4-CE118AC167C5}">
      <dgm:prSet/>
      <dgm:spPr/>
      <dgm:t>
        <a:bodyPr/>
        <a:lstStyle/>
        <a:p>
          <a:endParaRPr lang="en-US"/>
        </a:p>
      </dgm:t>
    </dgm:pt>
    <dgm:pt modelId="{4A6B535A-79BD-4F77-949F-D5724AF2AA56}" type="sibTrans" cxnId="{9BAB6725-8D0A-4EE4-BBE4-CE118AC167C5}">
      <dgm:prSet/>
      <dgm:spPr/>
      <dgm:t>
        <a:bodyPr/>
        <a:lstStyle/>
        <a:p>
          <a:endParaRPr lang="en-US"/>
        </a:p>
      </dgm:t>
    </dgm:pt>
    <dgm:pt modelId="{FEDB9FEF-2717-4C1F-8AD2-4944B85DD12F}">
      <dgm:prSet custT="1"/>
      <dgm:spPr/>
      <dgm:t>
        <a:bodyPr/>
        <a:lstStyle/>
        <a:p>
          <a:pPr algn="just"/>
          <a:r>
            <a:rPr lang="es-ES" sz="1400" dirty="0"/>
            <a:t>Esta problemática evidencia la necesidad de optimizar el almacenamiento para minimizar las pérdidas económicas y garantizar la calidad del producto.</a:t>
          </a:r>
          <a:endParaRPr lang="en-US" sz="1400" dirty="0"/>
        </a:p>
      </dgm:t>
    </dgm:pt>
    <dgm:pt modelId="{8ED43508-46FC-4585-9BB7-A023A542514A}" type="parTrans" cxnId="{E4F0B718-31F3-4AE5-8B0C-BA84C111E511}">
      <dgm:prSet/>
      <dgm:spPr/>
      <dgm:t>
        <a:bodyPr/>
        <a:lstStyle/>
        <a:p>
          <a:endParaRPr lang="en-US"/>
        </a:p>
      </dgm:t>
    </dgm:pt>
    <dgm:pt modelId="{B81CD6D1-B0CE-40AB-94DC-FE8075E04990}" type="sibTrans" cxnId="{E4F0B718-31F3-4AE5-8B0C-BA84C111E511}">
      <dgm:prSet/>
      <dgm:spPr/>
      <dgm:t>
        <a:bodyPr/>
        <a:lstStyle/>
        <a:p>
          <a:endParaRPr lang="en-US"/>
        </a:p>
      </dgm:t>
    </dgm:pt>
    <dgm:pt modelId="{0128ADA1-5399-454A-9E81-6FD0A8837FA8}">
      <dgm:prSet custT="1"/>
      <dgm:spPr/>
      <dgm:t>
        <a:bodyPr/>
        <a:lstStyle/>
        <a:p>
          <a:r>
            <a:rPr lang="es-ES" sz="1600" b="1" dirty="0"/>
            <a:t>Caracterización mediante FTIR</a:t>
          </a:r>
          <a:endParaRPr lang="en-US" sz="1600" dirty="0"/>
        </a:p>
      </dgm:t>
    </dgm:pt>
    <dgm:pt modelId="{ACBBC7BD-0AA1-4A45-9E20-7B011EBB0A6E}" type="parTrans" cxnId="{DBCA8628-0512-4FD7-A2A0-A87CCFDBBEAB}">
      <dgm:prSet/>
      <dgm:spPr/>
      <dgm:t>
        <a:bodyPr/>
        <a:lstStyle/>
        <a:p>
          <a:endParaRPr lang="en-US"/>
        </a:p>
      </dgm:t>
    </dgm:pt>
    <dgm:pt modelId="{73ADDA96-BD9C-4B57-967A-E8CFAFF71DB0}" type="sibTrans" cxnId="{DBCA8628-0512-4FD7-A2A0-A87CCFDBBEAB}">
      <dgm:prSet/>
      <dgm:spPr/>
      <dgm:t>
        <a:bodyPr/>
        <a:lstStyle/>
        <a:p>
          <a:endParaRPr lang="en-US"/>
        </a:p>
      </dgm:t>
    </dgm:pt>
    <dgm:pt modelId="{B976B20F-BD02-43C9-AFEB-E328F42655C0}">
      <dgm:prSet custT="1"/>
      <dgm:spPr/>
      <dgm:t>
        <a:bodyPr/>
        <a:lstStyle/>
        <a:p>
          <a:pPr algn="just"/>
          <a:r>
            <a:rPr lang="es-ES" sz="1400"/>
            <a:t>El análisis espectroscópico confirmó la hipótesis de que la degradación del material contribuye a la pérdida de masa.</a:t>
          </a:r>
          <a:endParaRPr lang="en-US" sz="1400"/>
        </a:p>
      </dgm:t>
    </dgm:pt>
    <dgm:pt modelId="{6E53BE04-E197-4E3E-995C-F2CEF6818ED4}" type="parTrans" cxnId="{18E60267-F75C-4E4A-891F-916715E5D69A}">
      <dgm:prSet/>
      <dgm:spPr/>
      <dgm:t>
        <a:bodyPr/>
        <a:lstStyle/>
        <a:p>
          <a:endParaRPr lang="en-US"/>
        </a:p>
      </dgm:t>
    </dgm:pt>
    <dgm:pt modelId="{4A986C25-BC5B-49BA-BAF3-C71B3FBBCFEA}" type="sibTrans" cxnId="{18E60267-F75C-4E4A-891F-916715E5D69A}">
      <dgm:prSet/>
      <dgm:spPr/>
      <dgm:t>
        <a:bodyPr/>
        <a:lstStyle/>
        <a:p>
          <a:endParaRPr lang="en-US"/>
        </a:p>
      </dgm:t>
    </dgm:pt>
    <dgm:pt modelId="{587F50B3-4D85-4FE3-B0F8-12CC97A40F6F}">
      <dgm:prSet custT="1"/>
      <dgm:spPr/>
      <dgm:t>
        <a:bodyPr/>
        <a:lstStyle/>
        <a:p>
          <a:pPr algn="just"/>
          <a:r>
            <a:rPr lang="es-ES" sz="1400" dirty="0"/>
            <a:t>Los cambios observados en los grupos funcionales (carbonilo e hidroxilo) respaldan la existencia de procesos de oxidación avanzados.</a:t>
          </a:r>
          <a:endParaRPr lang="en-US" sz="1400" dirty="0"/>
        </a:p>
      </dgm:t>
    </dgm:pt>
    <dgm:pt modelId="{7B649E3D-E8C0-4FCF-AA12-338290AF970D}" type="parTrans" cxnId="{FC8B4F2B-4F92-495D-9FD1-6154A7A92E37}">
      <dgm:prSet/>
      <dgm:spPr/>
      <dgm:t>
        <a:bodyPr/>
        <a:lstStyle/>
        <a:p>
          <a:endParaRPr lang="en-US"/>
        </a:p>
      </dgm:t>
    </dgm:pt>
    <dgm:pt modelId="{2DB14E28-914F-4E1F-BE29-42C5D6CBCC0F}" type="sibTrans" cxnId="{FC8B4F2B-4F92-495D-9FD1-6154A7A92E37}">
      <dgm:prSet/>
      <dgm:spPr/>
      <dgm:t>
        <a:bodyPr/>
        <a:lstStyle/>
        <a:p>
          <a:endParaRPr lang="en-US"/>
        </a:p>
      </dgm:t>
    </dgm:pt>
    <dgm:pt modelId="{F77DCB45-010A-47B9-9855-5C6CACF65523}">
      <dgm:prSet custT="1"/>
      <dgm:spPr/>
      <dgm:t>
        <a:bodyPr/>
        <a:lstStyle/>
        <a:p>
          <a:r>
            <a:rPr lang="es-ES" sz="1600" b="1"/>
            <a:t>Implicaciones para la compañía</a:t>
          </a:r>
          <a:endParaRPr lang="en-US" sz="1600"/>
        </a:p>
      </dgm:t>
    </dgm:pt>
    <dgm:pt modelId="{183B362F-0D0F-49FF-827E-3DCC131CB977}" type="parTrans" cxnId="{FBC06119-5A2A-4030-9E1C-17BFEB4F7E52}">
      <dgm:prSet/>
      <dgm:spPr/>
      <dgm:t>
        <a:bodyPr/>
        <a:lstStyle/>
        <a:p>
          <a:endParaRPr lang="en-US"/>
        </a:p>
      </dgm:t>
    </dgm:pt>
    <dgm:pt modelId="{B8CED917-61B7-414F-A351-C7EC9505B31B}" type="sibTrans" cxnId="{FBC06119-5A2A-4030-9E1C-17BFEB4F7E52}">
      <dgm:prSet/>
      <dgm:spPr/>
      <dgm:t>
        <a:bodyPr/>
        <a:lstStyle/>
        <a:p>
          <a:endParaRPr lang="en-US"/>
        </a:p>
      </dgm:t>
    </dgm:pt>
    <dgm:pt modelId="{CF9EA161-5CCB-4435-AB6F-6AFC607F7B52}">
      <dgm:prSet custT="1"/>
      <dgm:spPr/>
      <dgm:t>
        <a:bodyPr/>
        <a:lstStyle/>
        <a:p>
          <a:r>
            <a:rPr lang="es-ES" sz="1400" dirty="0"/>
            <a:t>La pérdida de masa representa un impacto significativo para la empresa, especialmente considerando la escala industrial y las toneladas manejadas bajo condiciones ambientales no ideales.</a:t>
          </a:r>
          <a:endParaRPr lang="en-US" sz="1400" dirty="0"/>
        </a:p>
      </dgm:t>
    </dgm:pt>
    <dgm:pt modelId="{203CBAE0-4DF8-4700-A818-EB8C9B4DF8F5}" type="parTrans" cxnId="{89AAE3EE-DEEA-4806-9F5B-E4F5A13BAC4A}">
      <dgm:prSet/>
      <dgm:spPr/>
      <dgm:t>
        <a:bodyPr/>
        <a:lstStyle/>
        <a:p>
          <a:endParaRPr lang="en-US"/>
        </a:p>
      </dgm:t>
    </dgm:pt>
    <dgm:pt modelId="{4E07D8B5-CB75-4C43-A188-0761733C7538}" type="sibTrans" cxnId="{89AAE3EE-DEEA-4806-9F5B-E4F5A13BAC4A}">
      <dgm:prSet/>
      <dgm:spPr/>
      <dgm:t>
        <a:bodyPr/>
        <a:lstStyle/>
        <a:p>
          <a:endParaRPr lang="en-US"/>
        </a:p>
      </dgm:t>
    </dgm:pt>
    <dgm:pt modelId="{25CA6BE7-1977-4CC9-9319-B6CA815DBD6B}">
      <dgm:prSet custT="1"/>
      <dgm:spPr/>
      <dgm:t>
        <a:bodyPr/>
        <a:lstStyle/>
        <a:p>
          <a:r>
            <a:rPr lang="es-ES" sz="1400" dirty="0"/>
            <a:t>Implementar mejores prácticas de almacenamiento podría reducir considerablemente estas pérdidas y garantizar estándares de calidad más consistentes.</a:t>
          </a:r>
          <a:endParaRPr lang="en-US" sz="1400" dirty="0"/>
        </a:p>
      </dgm:t>
    </dgm:pt>
    <dgm:pt modelId="{A458FBBB-E707-49D4-BA68-B670ABFA5DC7}" type="parTrans" cxnId="{50822EFD-E45F-4BEE-96D5-D4C3E246279F}">
      <dgm:prSet/>
      <dgm:spPr/>
      <dgm:t>
        <a:bodyPr/>
        <a:lstStyle/>
        <a:p>
          <a:endParaRPr lang="en-US"/>
        </a:p>
      </dgm:t>
    </dgm:pt>
    <dgm:pt modelId="{26509A58-DAC1-43E8-84CC-F39D6FA954E3}" type="sibTrans" cxnId="{50822EFD-E45F-4BEE-96D5-D4C3E246279F}">
      <dgm:prSet/>
      <dgm:spPr/>
      <dgm:t>
        <a:bodyPr/>
        <a:lstStyle/>
        <a:p>
          <a:endParaRPr lang="en-US"/>
        </a:p>
      </dgm:t>
    </dgm:pt>
    <dgm:pt modelId="{A631E39E-1078-4B91-9985-A5130C6181DE}" type="pres">
      <dgm:prSet presAssocID="{A61457E9-48C0-45BD-909B-6A5354989B02}" presName="linear" presStyleCnt="0">
        <dgm:presLayoutVars>
          <dgm:dir/>
          <dgm:animLvl val="lvl"/>
          <dgm:resizeHandles val="exact"/>
        </dgm:presLayoutVars>
      </dgm:prSet>
      <dgm:spPr/>
    </dgm:pt>
    <dgm:pt modelId="{B6E597BA-249C-4B85-A1DB-35F2BAC34EF8}" type="pres">
      <dgm:prSet presAssocID="{6E22DB08-13A3-4E70-96E4-93E03FFD34B0}" presName="parentLin" presStyleCnt="0"/>
      <dgm:spPr/>
    </dgm:pt>
    <dgm:pt modelId="{D37823F9-368E-41AA-8790-FE0E5EE7B303}" type="pres">
      <dgm:prSet presAssocID="{6E22DB08-13A3-4E70-96E4-93E03FFD34B0}" presName="parentLeftMargin" presStyleLbl="node1" presStyleIdx="0" presStyleCnt="4"/>
      <dgm:spPr/>
    </dgm:pt>
    <dgm:pt modelId="{3B178547-7C9D-46A0-96A2-E8152C5EC44D}" type="pres">
      <dgm:prSet presAssocID="{6E22DB08-13A3-4E70-96E4-93E03FFD34B0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AB0DB93D-F6F1-410C-B35B-B5A7A01E027D}" type="pres">
      <dgm:prSet presAssocID="{6E22DB08-13A3-4E70-96E4-93E03FFD34B0}" presName="negativeSpace" presStyleCnt="0"/>
      <dgm:spPr/>
    </dgm:pt>
    <dgm:pt modelId="{057B502F-8137-46A0-AD58-572793EF54F5}" type="pres">
      <dgm:prSet presAssocID="{6E22DB08-13A3-4E70-96E4-93E03FFD34B0}" presName="childText" presStyleLbl="conFgAcc1" presStyleIdx="0" presStyleCnt="4">
        <dgm:presLayoutVars>
          <dgm:bulletEnabled val="1"/>
        </dgm:presLayoutVars>
      </dgm:prSet>
      <dgm:spPr/>
    </dgm:pt>
    <dgm:pt modelId="{1D1164D6-B393-4971-87FF-63676565B98E}" type="pres">
      <dgm:prSet presAssocID="{00FE2481-C64D-45AA-9274-5E5C35F97188}" presName="spaceBetweenRectangles" presStyleCnt="0"/>
      <dgm:spPr/>
    </dgm:pt>
    <dgm:pt modelId="{EEB086C9-1E7D-4B0F-8760-E6991AD8C7F0}" type="pres">
      <dgm:prSet presAssocID="{2BC31023-1EAE-40AC-B252-102D45E83ACD}" presName="parentLin" presStyleCnt="0"/>
      <dgm:spPr/>
    </dgm:pt>
    <dgm:pt modelId="{DEB24641-08A9-4F04-9253-53B3A7F985DD}" type="pres">
      <dgm:prSet presAssocID="{2BC31023-1EAE-40AC-B252-102D45E83ACD}" presName="parentLeftMargin" presStyleLbl="node1" presStyleIdx="0" presStyleCnt="4"/>
      <dgm:spPr/>
    </dgm:pt>
    <dgm:pt modelId="{368341D2-5BE9-4390-94AD-51DF96EA8906}" type="pres">
      <dgm:prSet presAssocID="{2BC31023-1EAE-40AC-B252-102D45E83ACD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E903C206-6612-4DCA-801A-6104696D1FCC}" type="pres">
      <dgm:prSet presAssocID="{2BC31023-1EAE-40AC-B252-102D45E83ACD}" presName="negativeSpace" presStyleCnt="0"/>
      <dgm:spPr/>
    </dgm:pt>
    <dgm:pt modelId="{1F48047E-8865-498B-9DAD-3A3BFE276689}" type="pres">
      <dgm:prSet presAssocID="{2BC31023-1EAE-40AC-B252-102D45E83ACD}" presName="childText" presStyleLbl="conFgAcc1" presStyleIdx="1" presStyleCnt="4" custLinFactY="162" custLinFactNeighborX="589" custLinFactNeighborY="100000">
        <dgm:presLayoutVars>
          <dgm:bulletEnabled val="1"/>
        </dgm:presLayoutVars>
      </dgm:prSet>
      <dgm:spPr/>
    </dgm:pt>
    <dgm:pt modelId="{01B58400-4E25-428C-BF45-263BBD89DB51}" type="pres">
      <dgm:prSet presAssocID="{F61EEF15-D127-43AE-9CD3-A38E884B58BA}" presName="spaceBetweenRectangles" presStyleCnt="0"/>
      <dgm:spPr/>
    </dgm:pt>
    <dgm:pt modelId="{32D6D5E3-0744-46E1-821D-1A13061FBB21}" type="pres">
      <dgm:prSet presAssocID="{0128ADA1-5399-454A-9E81-6FD0A8837FA8}" presName="parentLin" presStyleCnt="0"/>
      <dgm:spPr/>
    </dgm:pt>
    <dgm:pt modelId="{0AEC98DF-0A1B-49E1-ABA3-0F06E61E438B}" type="pres">
      <dgm:prSet presAssocID="{0128ADA1-5399-454A-9E81-6FD0A8837FA8}" presName="parentLeftMargin" presStyleLbl="node1" presStyleIdx="1" presStyleCnt="4"/>
      <dgm:spPr/>
    </dgm:pt>
    <dgm:pt modelId="{674F2253-1E9A-4077-A05D-5C7CCCFAF3DF}" type="pres">
      <dgm:prSet presAssocID="{0128ADA1-5399-454A-9E81-6FD0A8837FA8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D07FF6B9-6DF4-4E13-A262-62A8376187C4}" type="pres">
      <dgm:prSet presAssocID="{0128ADA1-5399-454A-9E81-6FD0A8837FA8}" presName="negativeSpace" presStyleCnt="0"/>
      <dgm:spPr/>
    </dgm:pt>
    <dgm:pt modelId="{0D236ED2-C3C8-43DE-BB23-FA8E7A613EC2}" type="pres">
      <dgm:prSet presAssocID="{0128ADA1-5399-454A-9E81-6FD0A8837FA8}" presName="childText" presStyleLbl="conFgAcc1" presStyleIdx="2" presStyleCnt="4">
        <dgm:presLayoutVars>
          <dgm:bulletEnabled val="1"/>
        </dgm:presLayoutVars>
      </dgm:prSet>
      <dgm:spPr/>
    </dgm:pt>
    <dgm:pt modelId="{48894A2F-6764-4E35-B744-25DB6B455689}" type="pres">
      <dgm:prSet presAssocID="{73ADDA96-BD9C-4B57-967A-E8CFAFF71DB0}" presName="spaceBetweenRectangles" presStyleCnt="0"/>
      <dgm:spPr/>
    </dgm:pt>
    <dgm:pt modelId="{FE4FDEC0-EBB5-4906-AAE3-0D8291B16524}" type="pres">
      <dgm:prSet presAssocID="{F77DCB45-010A-47B9-9855-5C6CACF65523}" presName="parentLin" presStyleCnt="0"/>
      <dgm:spPr/>
    </dgm:pt>
    <dgm:pt modelId="{D6972B7C-874C-47A6-9974-477E52EBA319}" type="pres">
      <dgm:prSet presAssocID="{F77DCB45-010A-47B9-9855-5C6CACF65523}" presName="parentLeftMargin" presStyleLbl="node1" presStyleIdx="2" presStyleCnt="4"/>
      <dgm:spPr/>
    </dgm:pt>
    <dgm:pt modelId="{2BF92057-DC52-4BFB-A7BF-43151A89248E}" type="pres">
      <dgm:prSet presAssocID="{F77DCB45-010A-47B9-9855-5C6CACF65523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A112914B-74E1-48A9-8909-4F3AC3A0FF40}" type="pres">
      <dgm:prSet presAssocID="{F77DCB45-010A-47B9-9855-5C6CACF65523}" presName="negativeSpace" presStyleCnt="0"/>
      <dgm:spPr/>
    </dgm:pt>
    <dgm:pt modelId="{CA16CE47-8BFE-4C8E-9898-68DE6D5E3C53}" type="pres">
      <dgm:prSet presAssocID="{F77DCB45-010A-47B9-9855-5C6CACF65523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82426313-5E8D-4112-A159-9479C4689C1E}" srcId="{6E22DB08-13A3-4E70-96E4-93E03FFD34B0}" destId="{4483069D-89C8-4647-97C2-3D474B38B5CD}" srcOrd="0" destOrd="0" parTransId="{C25EA104-6986-4967-A162-3EC5E67A2CB3}" sibTransId="{7E0BC395-6BB7-48CF-8CA6-BE7796DFEBAB}"/>
    <dgm:cxn modelId="{7DBA2315-2915-49C0-8409-8DDFE4FC8F05}" srcId="{6E22DB08-13A3-4E70-96E4-93E03FFD34B0}" destId="{044135B8-7046-4618-8128-BB1C66D642F5}" srcOrd="1" destOrd="0" parTransId="{C76DFD67-2E6E-4B7D-8D2B-03802E8A7C58}" sibTransId="{FA044CE1-1D67-45AF-8646-AED069E89A97}"/>
    <dgm:cxn modelId="{E4F0B718-31F3-4AE5-8B0C-BA84C111E511}" srcId="{2BC31023-1EAE-40AC-B252-102D45E83ACD}" destId="{FEDB9FEF-2717-4C1F-8AD2-4944B85DD12F}" srcOrd="1" destOrd="0" parTransId="{8ED43508-46FC-4585-9BB7-A023A542514A}" sibTransId="{B81CD6D1-B0CE-40AB-94DC-FE8075E04990}"/>
    <dgm:cxn modelId="{FBC06119-5A2A-4030-9E1C-17BFEB4F7E52}" srcId="{A61457E9-48C0-45BD-909B-6A5354989B02}" destId="{F77DCB45-010A-47B9-9855-5C6CACF65523}" srcOrd="3" destOrd="0" parTransId="{183B362F-0D0F-49FF-827E-3DCC131CB977}" sibTransId="{B8CED917-61B7-414F-A351-C7EC9505B31B}"/>
    <dgm:cxn modelId="{9BAB6725-8D0A-4EE4-BBE4-CE118AC167C5}" srcId="{2BC31023-1EAE-40AC-B252-102D45E83ACD}" destId="{E42A364C-93B7-4864-99B6-88072D0A086F}" srcOrd="0" destOrd="0" parTransId="{FCBD5ED6-4F35-484D-96AE-09D831549940}" sibTransId="{4A6B535A-79BD-4F77-949F-D5724AF2AA56}"/>
    <dgm:cxn modelId="{3E571126-B6FC-4179-99C6-52931B6510AD}" type="presOf" srcId="{2BC31023-1EAE-40AC-B252-102D45E83ACD}" destId="{368341D2-5BE9-4390-94AD-51DF96EA8906}" srcOrd="1" destOrd="0" presId="urn:microsoft.com/office/officeart/2005/8/layout/list1"/>
    <dgm:cxn modelId="{DBCA8628-0512-4FD7-A2A0-A87CCFDBBEAB}" srcId="{A61457E9-48C0-45BD-909B-6A5354989B02}" destId="{0128ADA1-5399-454A-9E81-6FD0A8837FA8}" srcOrd="2" destOrd="0" parTransId="{ACBBC7BD-0AA1-4A45-9E20-7B011EBB0A6E}" sibTransId="{73ADDA96-BD9C-4B57-967A-E8CFAFF71DB0}"/>
    <dgm:cxn modelId="{FC8B4F2B-4F92-495D-9FD1-6154A7A92E37}" srcId="{0128ADA1-5399-454A-9E81-6FD0A8837FA8}" destId="{587F50B3-4D85-4FE3-B0F8-12CC97A40F6F}" srcOrd="1" destOrd="0" parTransId="{7B649E3D-E8C0-4FCF-AA12-338290AF970D}" sibTransId="{2DB14E28-914F-4E1F-BE29-42C5D6CBCC0F}"/>
    <dgm:cxn modelId="{6DED9C2C-4D1F-4E4E-A934-9F0A4E5D2B52}" type="presOf" srcId="{B976B20F-BD02-43C9-AFEB-E328F42655C0}" destId="{0D236ED2-C3C8-43DE-BB23-FA8E7A613EC2}" srcOrd="0" destOrd="0" presId="urn:microsoft.com/office/officeart/2005/8/layout/list1"/>
    <dgm:cxn modelId="{B463A53A-26F2-4951-993B-F2713D838FF0}" type="presOf" srcId="{044135B8-7046-4618-8128-BB1C66D642F5}" destId="{057B502F-8137-46A0-AD58-572793EF54F5}" srcOrd="0" destOrd="1" presId="urn:microsoft.com/office/officeart/2005/8/layout/list1"/>
    <dgm:cxn modelId="{7DF78841-B358-47A2-BA75-8CA2F0C386BF}" type="presOf" srcId="{FEDB9FEF-2717-4C1F-8AD2-4944B85DD12F}" destId="{1F48047E-8865-498B-9DAD-3A3BFE276689}" srcOrd="0" destOrd="1" presId="urn:microsoft.com/office/officeart/2005/8/layout/list1"/>
    <dgm:cxn modelId="{23C4F061-D8A4-4CF5-AEAE-3001FA53FAE7}" type="presOf" srcId="{0128ADA1-5399-454A-9E81-6FD0A8837FA8}" destId="{0AEC98DF-0A1B-49E1-ABA3-0F06E61E438B}" srcOrd="0" destOrd="0" presId="urn:microsoft.com/office/officeart/2005/8/layout/list1"/>
    <dgm:cxn modelId="{B809AB44-2096-46E5-ACDE-77836AD7C4EC}" type="presOf" srcId="{2BC31023-1EAE-40AC-B252-102D45E83ACD}" destId="{DEB24641-08A9-4F04-9253-53B3A7F985DD}" srcOrd="0" destOrd="0" presId="urn:microsoft.com/office/officeart/2005/8/layout/list1"/>
    <dgm:cxn modelId="{830EFE66-AB00-418D-A2DD-045603A6DA91}" type="presOf" srcId="{F77DCB45-010A-47B9-9855-5C6CACF65523}" destId="{D6972B7C-874C-47A6-9974-477E52EBA319}" srcOrd="0" destOrd="0" presId="urn:microsoft.com/office/officeart/2005/8/layout/list1"/>
    <dgm:cxn modelId="{18E60267-F75C-4E4A-891F-916715E5D69A}" srcId="{0128ADA1-5399-454A-9E81-6FD0A8837FA8}" destId="{B976B20F-BD02-43C9-AFEB-E328F42655C0}" srcOrd="0" destOrd="0" parTransId="{6E53BE04-E197-4E3E-995C-F2CEF6818ED4}" sibTransId="{4A986C25-BC5B-49BA-BAF3-C71B3FBBCFEA}"/>
    <dgm:cxn modelId="{19C87668-23A7-4E1D-A429-EEDCB8D0A4AC}" type="presOf" srcId="{0128ADA1-5399-454A-9E81-6FD0A8837FA8}" destId="{674F2253-1E9A-4077-A05D-5C7CCCFAF3DF}" srcOrd="1" destOrd="0" presId="urn:microsoft.com/office/officeart/2005/8/layout/list1"/>
    <dgm:cxn modelId="{79331754-90E6-4B68-A4AE-BFFFCA03B8E5}" srcId="{A61457E9-48C0-45BD-909B-6A5354989B02}" destId="{6E22DB08-13A3-4E70-96E4-93E03FFD34B0}" srcOrd="0" destOrd="0" parTransId="{02763F93-3EEA-424C-B5D0-470F19DB64E8}" sibTransId="{00FE2481-C64D-45AA-9274-5E5C35F97188}"/>
    <dgm:cxn modelId="{B4CFBB58-D334-474A-9806-729CA272A2B0}" srcId="{A61457E9-48C0-45BD-909B-6A5354989B02}" destId="{2BC31023-1EAE-40AC-B252-102D45E83ACD}" srcOrd="1" destOrd="0" parTransId="{530AF697-11B1-47A6-B08F-1E186707E550}" sibTransId="{F61EEF15-D127-43AE-9CD3-A38E884B58BA}"/>
    <dgm:cxn modelId="{53A72B79-1501-414E-9A15-488D4C02D47F}" type="presOf" srcId="{A61457E9-48C0-45BD-909B-6A5354989B02}" destId="{A631E39E-1078-4B91-9985-A5130C6181DE}" srcOrd="0" destOrd="0" presId="urn:microsoft.com/office/officeart/2005/8/layout/list1"/>
    <dgm:cxn modelId="{1CA2257C-22D5-42B5-98B4-F6D116FBB9DE}" type="presOf" srcId="{CF9EA161-5CCB-4435-AB6F-6AFC607F7B52}" destId="{CA16CE47-8BFE-4C8E-9898-68DE6D5E3C53}" srcOrd="0" destOrd="0" presId="urn:microsoft.com/office/officeart/2005/8/layout/list1"/>
    <dgm:cxn modelId="{2CDB5EB3-01E0-4FFF-A538-F78CFE651F6C}" type="presOf" srcId="{6E22DB08-13A3-4E70-96E4-93E03FFD34B0}" destId="{D37823F9-368E-41AA-8790-FE0E5EE7B303}" srcOrd="0" destOrd="0" presId="urn:microsoft.com/office/officeart/2005/8/layout/list1"/>
    <dgm:cxn modelId="{A8F311C7-D0CC-4626-AA64-1A2D381374B3}" type="presOf" srcId="{E42A364C-93B7-4864-99B6-88072D0A086F}" destId="{1F48047E-8865-498B-9DAD-3A3BFE276689}" srcOrd="0" destOrd="0" presId="urn:microsoft.com/office/officeart/2005/8/layout/list1"/>
    <dgm:cxn modelId="{70DADACB-E2DC-43F9-9025-CBA57BDE07D1}" type="presOf" srcId="{587F50B3-4D85-4FE3-B0F8-12CC97A40F6F}" destId="{0D236ED2-C3C8-43DE-BB23-FA8E7A613EC2}" srcOrd="0" destOrd="1" presId="urn:microsoft.com/office/officeart/2005/8/layout/list1"/>
    <dgm:cxn modelId="{8BC15ED6-4AB9-4ECD-96AD-4DC6EA9155F9}" type="presOf" srcId="{25CA6BE7-1977-4CC9-9319-B6CA815DBD6B}" destId="{CA16CE47-8BFE-4C8E-9898-68DE6D5E3C53}" srcOrd="0" destOrd="1" presId="urn:microsoft.com/office/officeart/2005/8/layout/list1"/>
    <dgm:cxn modelId="{F34923E6-370A-4C6E-BAB4-67376ABC20CB}" type="presOf" srcId="{6E22DB08-13A3-4E70-96E4-93E03FFD34B0}" destId="{3B178547-7C9D-46A0-96A2-E8152C5EC44D}" srcOrd="1" destOrd="0" presId="urn:microsoft.com/office/officeart/2005/8/layout/list1"/>
    <dgm:cxn modelId="{D33399E8-3DE8-4654-9450-C4D2199E02C0}" type="presOf" srcId="{4483069D-89C8-4647-97C2-3D474B38B5CD}" destId="{057B502F-8137-46A0-AD58-572793EF54F5}" srcOrd="0" destOrd="0" presId="urn:microsoft.com/office/officeart/2005/8/layout/list1"/>
    <dgm:cxn modelId="{89AAE3EE-DEEA-4806-9F5B-E4F5A13BAC4A}" srcId="{F77DCB45-010A-47B9-9855-5C6CACF65523}" destId="{CF9EA161-5CCB-4435-AB6F-6AFC607F7B52}" srcOrd="0" destOrd="0" parTransId="{203CBAE0-4DF8-4700-A818-EB8C9B4DF8F5}" sibTransId="{4E07D8B5-CB75-4C43-A188-0761733C7538}"/>
    <dgm:cxn modelId="{50822EFD-E45F-4BEE-96D5-D4C3E246279F}" srcId="{F77DCB45-010A-47B9-9855-5C6CACF65523}" destId="{25CA6BE7-1977-4CC9-9319-B6CA815DBD6B}" srcOrd="1" destOrd="0" parTransId="{A458FBBB-E707-49D4-BA68-B670ABFA5DC7}" sibTransId="{26509A58-DAC1-43E8-84CC-F39D6FA954E3}"/>
    <dgm:cxn modelId="{C98E4DFD-2AC5-46EF-9A0E-C50DC8AA8CBB}" type="presOf" srcId="{F77DCB45-010A-47B9-9855-5C6CACF65523}" destId="{2BF92057-DC52-4BFB-A7BF-43151A89248E}" srcOrd="1" destOrd="0" presId="urn:microsoft.com/office/officeart/2005/8/layout/list1"/>
    <dgm:cxn modelId="{7228F017-2893-404A-8A96-D7B4FFE22A7C}" type="presParOf" srcId="{A631E39E-1078-4B91-9985-A5130C6181DE}" destId="{B6E597BA-249C-4B85-A1DB-35F2BAC34EF8}" srcOrd="0" destOrd="0" presId="urn:microsoft.com/office/officeart/2005/8/layout/list1"/>
    <dgm:cxn modelId="{26FACAB2-265A-41A7-9404-575BA5413461}" type="presParOf" srcId="{B6E597BA-249C-4B85-A1DB-35F2BAC34EF8}" destId="{D37823F9-368E-41AA-8790-FE0E5EE7B303}" srcOrd="0" destOrd="0" presId="urn:microsoft.com/office/officeart/2005/8/layout/list1"/>
    <dgm:cxn modelId="{73B6BA84-6FDA-4333-8EE6-31DB0C4AC31D}" type="presParOf" srcId="{B6E597BA-249C-4B85-A1DB-35F2BAC34EF8}" destId="{3B178547-7C9D-46A0-96A2-E8152C5EC44D}" srcOrd="1" destOrd="0" presId="urn:microsoft.com/office/officeart/2005/8/layout/list1"/>
    <dgm:cxn modelId="{48A4B03E-F9A3-435A-AF16-A37AABC718B8}" type="presParOf" srcId="{A631E39E-1078-4B91-9985-A5130C6181DE}" destId="{AB0DB93D-F6F1-410C-B35B-B5A7A01E027D}" srcOrd="1" destOrd="0" presId="urn:microsoft.com/office/officeart/2005/8/layout/list1"/>
    <dgm:cxn modelId="{D378FF0F-8782-48D0-BE68-EEAE4BEC1327}" type="presParOf" srcId="{A631E39E-1078-4B91-9985-A5130C6181DE}" destId="{057B502F-8137-46A0-AD58-572793EF54F5}" srcOrd="2" destOrd="0" presId="urn:microsoft.com/office/officeart/2005/8/layout/list1"/>
    <dgm:cxn modelId="{77D5C025-EBF6-4B5E-97B2-CDC4128E4220}" type="presParOf" srcId="{A631E39E-1078-4B91-9985-A5130C6181DE}" destId="{1D1164D6-B393-4971-87FF-63676565B98E}" srcOrd="3" destOrd="0" presId="urn:microsoft.com/office/officeart/2005/8/layout/list1"/>
    <dgm:cxn modelId="{12E64A4B-3A3B-45E4-8A82-76D0D1F2EC3F}" type="presParOf" srcId="{A631E39E-1078-4B91-9985-A5130C6181DE}" destId="{EEB086C9-1E7D-4B0F-8760-E6991AD8C7F0}" srcOrd="4" destOrd="0" presId="urn:microsoft.com/office/officeart/2005/8/layout/list1"/>
    <dgm:cxn modelId="{E8EA1FA2-9579-4B31-A911-9EBC8A4E90B3}" type="presParOf" srcId="{EEB086C9-1E7D-4B0F-8760-E6991AD8C7F0}" destId="{DEB24641-08A9-4F04-9253-53B3A7F985DD}" srcOrd="0" destOrd="0" presId="urn:microsoft.com/office/officeart/2005/8/layout/list1"/>
    <dgm:cxn modelId="{06919FC3-A075-4FAC-ACDD-3F5E4E259645}" type="presParOf" srcId="{EEB086C9-1E7D-4B0F-8760-E6991AD8C7F0}" destId="{368341D2-5BE9-4390-94AD-51DF96EA8906}" srcOrd="1" destOrd="0" presId="urn:microsoft.com/office/officeart/2005/8/layout/list1"/>
    <dgm:cxn modelId="{06E4FD6F-3749-466A-BE27-5F0224FDD512}" type="presParOf" srcId="{A631E39E-1078-4B91-9985-A5130C6181DE}" destId="{E903C206-6612-4DCA-801A-6104696D1FCC}" srcOrd="5" destOrd="0" presId="urn:microsoft.com/office/officeart/2005/8/layout/list1"/>
    <dgm:cxn modelId="{34DA1E3D-EA0D-4C00-98B9-5E30975339BF}" type="presParOf" srcId="{A631E39E-1078-4B91-9985-A5130C6181DE}" destId="{1F48047E-8865-498B-9DAD-3A3BFE276689}" srcOrd="6" destOrd="0" presId="urn:microsoft.com/office/officeart/2005/8/layout/list1"/>
    <dgm:cxn modelId="{6082ABB1-1274-4C66-B673-E1446759F3E2}" type="presParOf" srcId="{A631E39E-1078-4B91-9985-A5130C6181DE}" destId="{01B58400-4E25-428C-BF45-263BBD89DB51}" srcOrd="7" destOrd="0" presId="urn:microsoft.com/office/officeart/2005/8/layout/list1"/>
    <dgm:cxn modelId="{3970A708-2F67-4CF6-BB9A-8DE924BB6977}" type="presParOf" srcId="{A631E39E-1078-4B91-9985-A5130C6181DE}" destId="{32D6D5E3-0744-46E1-821D-1A13061FBB21}" srcOrd="8" destOrd="0" presId="urn:microsoft.com/office/officeart/2005/8/layout/list1"/>
    <dgm:cxn modelId="{65693E8E-6822-4727-98F2-E9E2E107C167}" type="presParOf" srcId="{32D6D5E3-0744-46E1-821D-1A13061FBB21}" destId="{0AEC98DF-0A1B-49E1-ABA3-0F06E61E438B}" srcOrd="0" destOrd="0" presId="urn:microsoft.com/office/officeart/2005/8/layout/list1"/>
    <dgm:cxn modelId="{F22326C3-85FB-4C35-9B1B-FB4A1D99F700}" type="presParOf" srcId="{32D6D5E3-0744-46E1-821D-1A13061FBB21}" destId="{674F2253-1E9A-4077-A05D-5C7CCCFAF3DF}" srcOrd="1" destOrd="0" presId="urn:microsoft.com/office/officeart/2005/8/layout/list1"/>
    <dgm:cxn modelId="{D460FD7D-745D-4127-A864-FC38F91C7AD6}" type="presParOf" srcId="{A631E39E-1078-4B91-9985-A5130C6181DE}" destId="{D07FF6B9-6DF4-4E13-A262-62A8376187C4}" srcOrd="9" destOrd="0" presId="urn:microsoft.com/office/officeart/2005/8/layout/list1"/>
    <dgm:cxn modelId="{04D17377-28EB-45F2-B311-A86951D446BF}" type="presParOf" srcId="{A631E39E-1078-4B91-9985-A5130C6181DE}" destId="{0D236ED2-C3C8-43DE-BB23-FA8E7A613EC2}" srcOrd="10" destOrd="0" presId="urn:microsoft.com/office/officeart/2005/8/layout/list1"/>
    <dgm:cxn modelId="{C7F1E5A4-3F8A-4665-8C6F-9F7669703991}" type="presParOf" srcId="{A631E39E-1078-4B91-9985-A5130C6181DE}" destId="{48894A2F-6764-4E35-B744-25DB6B455689}" srcOrd="11" destOrd="0" presId="urn:microsoft.com/office/officeart/2005/8/layout/list1"/>
    <dgm:cxn modelId="{E27E0C15-FE21-43C5-A298-567D01B9CB4A}" type="presParOf" srcId="{A631E39E-1078-4B91-9985-A5130C6181DE}" destId="{FE4FDEC0-EBB5-4906-AAE3-0D8291B16524}" srcOrd="12" destOrd="0" presId="urn:microsoft.com/office/officeart/2005/8/layout/list1"/>
    <dgm:cxn modelId="{2A00A65C-51B6-4A29-9EE3-BD6E9CC0542B}" type="presParOf" srcId="{FE4FDEC0-EBB5-4906-AAE3-0D8291B16524}" destId="{D6972B7C-874C-47A6-9974-477E52EBA319}" srcOrd="0" destOrd="0" presId="urn:microsoft.com/office/officeart/2005/8/layout/list1"/>
    <dgm:cxn modelId="{25A0CD37-AC8D-4364-BC60-63BBAF74FC4D}" type="presParOf" srcId="{FE4FDEC0-EBB5-4906-AAE3-0D8291B16524}" destId="{2BF92057-DC52-4BFB-A7BF-43151A89248E}" srcOrd="1" destOrd="0" presId="urn:microsoft.com/office/officeart/2005/8/layout/list1"/>
    <dgm:cxn modelId="{8F744742-B5E9-4E70-9B36-2E1A784873D1}" type="presParOf" srcId="{A631E39E-1078-4B91-9985-A5130C6181DE}" destId="{A112914B-74E1-48A9-8909-4F3AC3A0FF40}" srcOrd="13" destOrd="0" presId="urn:microsoft.com/office/officeart/2005/8/layout/list1"/>
    <dgm:cxn modelId="{90EFAA91-3E6B-4FC7-BC96-976BF6ACFAA8}" type="presParOf" srcId="{A631E39E-1078-4B91-9985-A5130C6181DE}" destId="{CA16CE47-8BFE-4C8E-9898-68DE6D5E3C53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47D2615-2F09-4040-A71E-E09CC793986D}" type="doc">
      <dgm:prSet loTypeId="urn:microsoft.com/office/officeart/2018/2/layout/IconLabelDescription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CFDCEF9-03E3-4AF0-96AE-4754DFB7F725}">
      <dgm:prSet custT="1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s-ES" sz="1600" b="1" dirty="0"/>
            <a:t>Pruebas estadísticas adicionales</a:t>
          </a:r>
          <a:endParaRPr lang="en-US" sz="1600" dirty="0"/>
        </a:p>
      </dgm:t>
    </dgm:pt>
    <dgm:pt modelId="{787304BA-DC5A-4A34-A402-351A06CC9CE2}" type="parTrans" cxnId="{DE34E43D-D340-43D1-A9A5-30201DC00E9F}">
      <dgm:prSet/>
      <dgm:spPr/>
      <dgm:t>
        <a:bodyPr/>
        <a:lstStyle/>
        <a:p>
          <a:endParaRPr lang="en-US"/>
        </a:p>
      </dgm:t>
    </dgm:pt>
    <dgm:pt modelId="{BF7765C7-948E-4425-8273-81D4E4723CD8}" type="sibTrans" cxnId="{DE34E43D-D340-43D1-A9A5-30201DC00E9F}">
      <dgm:prSet/>
      <dgm:spPr/>
      <dgm:t>
        <a:bodyPr/>
        <a:lstStyle/>
        <a:p>
          <a:endParaRPr lang="en-US"/>
        </a:p>
      </dgm:t>
    </dgm:pt>
    <dgm:pt modelId="{C8C5EC23-2E71-4175-8674-287B892274B0}">
      <dgm:prSet custT="1"/>
      <dgm:spPr/>
      <dgm:t>
        <a:bodyPr/>
        <a:lstStyle/>
        <a:p>
          <a:pPr algn="just">
            <a:lnSpc>
              <a:spcPct val="100000"/>
            </a:lnSpc>
          </a:pPr>
          <a:endParaRPr lang="en-US" sz="1400" dirty="0"/>
        </a:p>
      </dgm:t>
    </dgm:pt>
    <dgm:pt modelId="{A6991C5C-30DB-49F5-B2FD-F425C45143A2}" type="parTrans" cxnId="{8F59BA69-C79D-4B60-B072-CDCEC0EA82FD}">
      <dgm:prSet/>
      <dgm:spPr/>
      <dgm:t>
        <a:bodyPr/>
        <a:lstStyle/>
        <a:p>
          <a:endParaRPr lang="en-US"/>
        </a:p>
      </dgm:t>
    </dgm:pt>
    <dgm:pt modelId="{16B89A06-B1DB-4DDB-87B6-F5068F3DABA9}" type="sibTrans" cxnId="{8F59BA69-C79D-4B60-B072-CDCEC0EA82FD}">
      <dgm:prSet/>
      <dgm:spPr/>
      <dgm:t>
        <a:bodyPr/>
        <a:lstStyle/>
        <a:p>
          <a:endParaRPr lang="en-US"/>
        </a:p>
      </dgm:t>
    </dgm:pt>
    <dgm:pt modelId="{065FE5E9-1CE1-40C6-B1FD-3D7D09949873}">
      <dgm:prSet custT="1"/>
      <dgm:spPr/>
      <dgm:t>
        <a:bodyPr/>
        <a:lstStyle/>
        <a:p>
          <a:pPr algn="just">
            <a:lnSpc>
              <a:spcPct val="100000"/>
            </a:lnSpc>
          </a:pPr>
          <a:r>
            <a:rPr lang="es-ES" sz="1400" dirty="0"/>
            <a:t>Se recomienda repetir las pruebas incluyendo parámetros estadísticos rigurosos, aumentando el número de muestras para reducir la varianza y la dispersión observadas.</a:t>
          </a:r>
          <a:endParaRPr lang="en-US" sz="1400" dirty="0"/>
        </a:p>
      </dgm:t>
    </dgm:pt>
    <dgm:pt modelId="{9183B7AB-9DE6-4EC8-9F5C-4BBE1A073D23}" type="parTrans" cxnId="{6B1292DD-5053-4363-97F1-9AE802471F15}">
      <dgm:prSet/>
      <dgm:spPr/>
      <dgm:t>
        <a:bodyPr/>
        <a:lstStyle/>
        <a:p>
          <a:endParaRPr lang="en-US"/>
        </a:p>
      </dgm:t>
    </dgm:pt>
    <dgm:pt modelId="{8CEA45F4-2EC3-41AC-B943-00FE141B0EC2}" type="sibTrans" cxnId="{6B1292DD-5053-4363-97F1-9AE802471F15}">
      <dgm:prSet/>
      <dgm:spPr/>
      <dgm:t>
        <a:bodyPr/>
        <a:lstStyle/>
        <a:p>
          <a:endParaRPr lang="en-US"/>
        </a:p>
      </dgm:t>
    </dgm:pt>
    <dgm:pt modelId="{8D9E8CF8-7495-4E51-BEBE-A2656D2E43BF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s-ES" b="1" dirty="0"/>
            <a:t>Almacenamiento y maduración</a:t>
          </a:r>
          <a:endParaRPr lang="en-US" dirty="0"/>
        </a:p>
      </dgm:t>
    </dgm:pt>
    <dgm:pt modelId="{061ED9FA-C996-451F-A705-570356C8B3C2}" type="parTrans" cxnId="{5434F0A7-57EB-40E3-8267-5AAA008C9588}">
      <dgm:prSet/>
      <dgm:spPr/>
      <dgm:t>
        <a:bodyPr/>
        <a:lstStyle/>
        <a:p>
          <a:endParaRPr lang="en-US"/>
        </a:p>
      </dgm:t>
    </dgm:pt>
    <dgm:pt modelId="{E54FD113-8E0D-4382-860E-E6AEF98287F8}" type="sibTrans" cxnId="{5434F0A7-57EB-40E3-8267-5AAA008C9588}">
      <dgm:prSet/>
      <dgm:spPr/>
      <dgm:t>
        <a:bodyPr/>
        <a:lstStyle/>
        <a:p>
          <a:endParaRPr lang="en-US"/>
        </a:p>
      </dgm:t>
    </dgm:pt>
    <dgm:pt modelId="{79E55BFA-AC8E-469F-9B4F-9872B8597ED8}">
      <dgm:prSet custT="1"/>
      <dgm:spPr/>
      <dgm:t>
        <a:bodyPr/>
        <a:lstStyle/>
        <a:p>
          <a:pPr algn="just">
            <a:lnSpc>
              <a:spcPct val="100000"/>
            </a:lnSpc>
          </a:pPr>
          <a:r>
            <a:rPr lang="es-ES" sz="1400" dirty="0"/>
            <a:t>Mejorar la disposición de la materia prima en términos de condiciones de almacenamiento y tiempo de maduración.</a:t>
          </a:r>
          <a:endParaRPr lang="en-US" sz="1400" dirty="0"/>
        </a:p>
      </dgm:t>
    </dgm:pt>
    <dgm:pt modelId="{8176A88C-AA01-4941-A981-6ABA3347EE89}" type="parTrans" cxnId="{12E5AB7D-29A2-4AE1-9CF6-41D0ACC7284B}">
      <dgm:prSet/>
      <dgm:spPr/>
      <dgm:t>
        <a:bodyPr/>
        <a:lstStyle/>
        <a:p>
          <a:endParaRPr lang="en-US"/>
        </a:p>
      </dgm:t>
    </dgm:pt>
    <dgm:pt modelId="{79AC33C4-75B4-445C-B6A7-C933FCE7F6AA}" type="sibTrans" cxnId="{12E5AB7D-29A2-4AE1-9CF6-41D0ACC7284B}">
      <dgm:prSet/>
      <dgm:spPr/>
      <dgm:t>
        <a:bodyPr/>
        <a:lstStyle/>
        <a:p>
          <a:endParaRPr lang="en-US"/>
        </a:p>
      </dgm:t>
    </dgm:pt>
    <dgm:pt modelId="{52731D4E-6772-450D-B5D1-C7BDA379DA38}">
      <dgm:prSet custT="1"/>
      <dgm:spPr/>
      <dgm:t>
        <a:bodyPr/>
        <a:lstStyle/>
        <a:p>
          <a:pPr algn="just">
            <a:lnSpc>
              <a:spcPct val="100000"/>
            </a:lnSpc>
          </a:pPr>
          <a:r>
            <a:rPr lang="es-ES" sz="1400" dirty="0"/>
            <a:t>Las condiciones actuales están afectando negativamente los resultados, contribuyendo a una merma significativa y disminución de la calidad.</a:t>
          </a:r>
          <a:endParaRPr lang="en-US" sz="1400" dirty="0"/>
        </a:p>
      </dgm:t>
    </dgm:pt>
    <dgm:pt modelId="{3CE0DE2B-30C4-479F-B5F8-375391640C42}" type="parTrans" cxnId="{B93BF8EE-46DE-4C10-98DE-764E7D4E0F52}">
      <dgm:prSet/>
      <dgm:spPr/>
      <dgm:t>
        <a:bodyPr/>
        <a:lstStyle/>
        <a:p>
          <a:endParaRPr lang="en-US"/>
        </a:p>
      </dgm:t>
    </dgm:pt>
    <dgm:pt modelId="{0AEA4B03-4DC2-457D-A750-49F2F2362DA8}" type="sibTrans" cxnId="{B93BF8EE-46DE-4C10-98DE-764E7D4E0F52}">
      <dgm:prSet/>
      <dgm:spPr/>
      <dgm:t>
        <a:bodyPr/>
        <a:lstStyle/>
        <a:p>
          <a:endParaRPr lang="en-US"/>
        </a:p>
      </dgm:t>
    </dgm:pt>
    <dgm:pt modelId="{F56C5DF4-5EAA-4FD4-B711-7CF762344F22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s-ES" b="1"/>
            <a:t>Optimización de procesos</a:t>
          </a:r>
          <a:endParaRPr lang="en-US"/>
        </a:p>
      </dgm:t>
    </dgm:pt>
    <dgm:pt modelId="{AC4874A6-320D-467F-9F39-52C5DCE98F44}" type="parTrans" cxnId="{3603AA2C-76B9-424C-8C12-BFC468F3865F}">
      <dgm:prSet/>
      <dgm:spPr/>
      <dgm:t>
        <a:bodyPr/>
        <a:lstStyle/>
        <a:p>
          <a:endParaRPr lang="en-US"/>
        </a:p>
      </dgm:t>
    </dgm:pt>
    <dgm:pt modelId="{CC924011-3E41-4575-B1D2-E273BC2F97D7}" type="sibTrans" cxnId="{3603AA2C-76B9-424C-8C12-BFC468F3865F}">
      <dgm:prSet/>
      <dgm:spPr/>
      <dgm:t>
        <a:bodyPr/>
        <a:lstStyle/>
        <a:p>
          <a:endParaRPr lang="en-US"/>
        </a:p>
      </dgm:t>
    </dgm:pt>
    <dgm:pt modelId="{266B8A19-E4F9-48DD-9E9C-8C44656C6246}">
      <dgm:prSet custT="1"/>
      <dgm:spPr/>
      <dgm:t>
        <a:bodyPr/>
        <a:lstStyle/>
        <a:p>
          <a:pPr algn="just">
            <a:lnSpc>
              <a:spcPct val="100000"/>
            </a:lnSpc>
          </a:pPr>
          <a:r>
            <a:rPr lang="es-ES" sz="1400" dirty="0"/>
            <a:t>Validar la hipótesis mediante pruebas adicionales que consideren la influencia de variables como la temperatura, humedad y exposición ambiental.</a:t>
          </a:r>
          <a:endParaRPr lang="en-US" sz="1400" dirty="0"/>
        </a:p>
      </dgm:t>
    </dgm:pt>
    <dgm:pt modelId="{D30AFBB6-D1C2-4663-8230-42352D161CBC}" type="parTrans" cxnId="{8AB4B604-20B0-420F-A1A5-0338270A0A45}">
      <dgm:prSet/>
      <dgm:spPr/>
      <dgm:t>
        <a:bodyPr/>
        <a:lstStyle/>
        <a:p>
          <a:endParaRPr lang="en-US"/>
        </a:p>
      </dgm:t>
    </dgm:pt>
    <dgm:pt modelId="{CFB1FF3C-4AA2-4756-87D5-74CE619444C0}" type="sibTrans" cxnId="{8AB4B604-20B0-420F-A1A5-0338270A0A45}">
      <dgm:prSet/>
      <dgm:spPr/>
      <dgm:t>
        <a:bodyPr/>
        <a:lstStyle/>
        <a:p>
          <a:endParaRPr lang="en-US"/>
        </a:p>
      </dgm:t>
    </dgm:pt>
    <dgm:pt modelId="{2A24B355-CCC0-48F4-9D36-D139E2DD3BB2}">
      <dgm:prSet custT="1"/>
      <dgm:spPr/>
      <dgm:t>
        <a:bodyPr/>
        <a:lstStyle/>
        <a:p>
          <a:pPr algn="just">
            <a:lnSpc>
              <a:spcPct val="100000"/>
            </a:lnSpc>
          </a:pPr>
          <a:r>
            <a:rPr lang="es-ES" sz="1400" dirty="0"/>
            <a:t>Implementar controles más estrictos en los parámetros de almacenamiento y procesos de maduración para minimizar pérdidas.</a:t>
          </a:r>
          <a:endParaRPr lang="en-US" sz="1400" dirty="0"/>
        </a:p>
      </dgm:t>
    </dgm:pt>
    <dgm:pt modelId="{966DFCD3-3BE6-4430-B543-B5CD7B601AC9}" type="parTrans" cxnId="{4E034C61-7E9C-46BC-AFFC-9D85E03DD234}">
      <dgm:prSet/>
      <dgm:spPr/>
      <dgm:t>
        <a:bodyPr/>
        <a:lstStyle/>
        <a:p>
          <a:endParaRPr lang="en-US"/>
        </a:p>
      </dgm:t>
    </dgm:pt>
    <dgm:pt modelId="{E70F82E3-56C8-413F-B503-5F759E80BA93}" type="sibTrans" cxnId="{4E034C61-7E9C-46BC-AFFC-9D85E03DD234}">
      <dgm:prSet/>
      <dgm:spPr/>
      <dgm:t>
        <a:bodyPr/>
        <a:lstStyle/>
        <a:p>
          <a:endParaRPr lang="en-US"/>
        </a:p>
      </dgm:t>
    </dgm:pt>
    <dgm:pt modelId="{46258379-18B3-44E1-AD02-2966115380D2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s-ES" b="1" dirty="0"/>
            <a:t>Colaboración técnica</a:t>
          </a:r>
          <a:endParaRPr lang="en-US" dirty="0"/>
        </a:p>
      </dgm:t>
    </dgm:pt>
    <dgm:pt modelId="{2E6B31AB-A391-46E2-96E7-FC3725AB817D}" type="parTrans" cxnId="{2231E2C0-59EE-44BD-8F59-EFB3B4831629}">
      <dgm:prSet/>
      <dgm:spPr/>
      <dgm:t>
        <a:bodyPr/>
        <a:lstStyle/>
        <a:p>
          <a:endParaRPr lang="en-US"/>
        </a:p>
      </dgm:t>
    </dgm:pt>
    <dgm:pt modelId="{85A8E75A-A98B-469C-8B9E-4DCF34A1A344}" type="sibTrans" cxnId="{2231E2C0-59EE-44BD-8F59-EFB3B4831629}">
      <dgm:prSet/>
      <dgm:spPr/>
      <dgm:t>
        <a:bodyPr/>
        <a:lstStyle/>
        <a:p>
          <a:endParaRPr lang="en-US"/>
        </a:p>
      </dgm:t>
    </dgm:pt>
    <dgm:pt modelId="{F501DC42-032D-46B5-AC34-81203C642544}">
      <dgm:prSet custT="1"/>
      <dgm:spPr/>
      <dgm:t>
        <a:bodyPr/>
        <a:lstStyle/>
        <a:p>
          <a:pPr algn="just">
            <a:lnSpc>
              <a:spcPct val="100000"/>
            </a:lnSpc>
          </a:pPr>
          <a:r>
            <a:rPr lang="es-ES" sz="1400" dirty="0"/>
            <a:t>Continuar con el apoyo del equipo técnico y realizar investigaciones conjuntas con el personal de planta para identificar y mitigar limitaciones en la metodología.</a:t>
          </a:r>
          <a:endParaRPr lang="en-US" sz="1400" dirty="0"/>
        </a:p>
      </dgm:t>
    </dgm:pt>
    <dgm:pt modelId="{6103ACE7-BDCF-457D-8ACD-34A74B582632}" type="parTrans" cxnId="{4D3C6F8A-487A-454B-8DD8-030585BF0919}">
      <dgm:prSet/>
      <dgm:spPr/>
      <dgm:t>
        <a:bodyPr/>
        <a:lstStyle/>
        <a:p>
          <a:endParaRPr lang="en-US"/>
        </a:p>
      </dgm:t>
    </dgm:pt>
    <dgm:pt modelId="{3A440FAC-A90A-40E8-92D6-9EC795AD431F}" type="sibTrans" cxnId="{4D3C6F8A-487A-454B-8DD8-030585BF0919}">
      <dgm:prSet/>
      <dgm:spPr/>
      <dgm:t>
        <a:bodyPr/>
        <a:lstStyle/>
        <a:p>
          <a:endParaRPr lang="en-US"/>
        </a:p>
      </dgm:t>
    </dgm:pt>
    <dgm:pt modelId="{2DD51C11-87D6-4927-954D-E351703FF5F7}" type="pres">
      <dgm:prSet presAssocID="{E47D2615-2F09-4040-A71E-E09CC793986D}" presName="root" presStyleCnt="0">
        <dgm:presLayoutVars>
          <dgm:dir/>
          <dgm:resizeHandles val="exact"/>
        </dgm:presLayoutVars>
      </dgm:prSet>
      <dgm:spPr/>
    </dgm:pt>
    <dgm:pt modelId="{5E8FDD2F-4693-4843-8574-3C612D34018A}" type="pres">
      <dgm:prSet presAssocID="{0CFDCEF9-03E3-4AF0-96AE-4754DFB7F725}" presName="compNode" presStyleCnt="0"/>
      <dgm:spPr/>
    </dgm:pt>
    <dgm:pt modelId="{A993F6EC-53BF-4D96-A030-AC9B4A02C58C}" type="pres">
      <dgm:prSet presAssocID="{0CFDCEF9-03E3-4AF0-96AE-4754DFB7F725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stadísticas"/>
        </a:ext>
      </dgm:extLst>
    </dgm:pt>
    <dgm:pt modelId="{31EB3CF4-9FA8-445D-A208-A4848BA4B382}" type="pres">
      <dgm:prSet presAssocID="{0CFDCEF9-03E3-4AF0-96AE-4754DFB7F725}" presName="iconSpace" presStyleCnt="0"/>
      <dgm:spPr/>
    </dgm:pt>
    <dgm:pt modelId="{884C1BA4-080E-4958-B47D-FC8EB88341C7}" type="pres">
      <dgm:prSet presAssocID="{0CFDCEF9-03E3-4AF0-96AE-4754DFB7F725}" presName="parTx" presStyleLbl="revTx" presStyleIdx="0" presStyleCnt="8">
        <dgm:presLayoutVars>
          <dgm:chMax val="0"/>
          <dgm:chPref val="0"/>
        </dgm:presLayoutVars>
      </dgm:prSet>
      <dgm:spPr/>
    </dgm:pt>
    <dgm:pt modelId="{CBFEFD0F-1970-4059-999A-40B4FDB63067}" type="pres">
      <dgm:prSet presAssocID="{0CFDCEF9-03E3-4AF0-96AE-4754DFB7F725}" presName="txSpace" presStyleCnt="0"/>
      <dgm:spPr/>
    </dgm:pt>
    <dgm:pt modelId="{0BE4BF2A-E498-468F-BC62-018BA1B27950}" type="pres">
      <dgm:prSet presAssocID="{0CFDCEF9-03E3-4AF0-96AE-4754DFB7F725}" presName="desTx" presStyleLbl="revTx" presStyleIdx="1" presStyleCnt="8">
        <dgm:presLayoutVars/>
      </dgm:prSet>
      <dgm:spPr/>
    </dgm:pt>
    <dgm:pt modelId="{0EEF47E7-2105-431D-B628-594B671CBEDA}" type="pres">
      <dgm:prSet presAssocID="{BF7765C7-948E-4425-8273-81D4E4723CD8}" presName="sibTrans" presStyleCnt="0"/>
      <dgm:spPr/>
    </dgm:pt>
    <dgm:pt modelId="{2693CD81-1AE5-46F9-9A22-20128FF272ED}" type="pres">
      <dgm:prSet presAssocID="{8D9E8CF8-7495-4E51-BEBE-A2656D2E43BF}" presName="compNode" presStyleCnt="0"/>
      <dgm:spPr/>
    </dgm:pt>
    <dgm:pt modelId="{A78B6229-49DA-4FC9-A07F-69E2F6CCF56C}" type="pres">
      <dgm:prSet presAssocID="{8D9E8CF8-7495-4E51-BEBE-A2656D2E43BF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rca de verificación"/>
        </a:ext>
      </dgm:extLst>
    </dgm:pt>
    <dgm:pt modelId="{68318EBC-BC74-498C-A336-7DEB7C59F62F}" type="pres">
      <dgm:prSet presAssocID="{8D9E8CF8-7495-4E51-BEBE-A2656D2E43BF}" presName="iconSpace" presStyleCnt="0"/>
      <dgm:spPr/>
    </dgm:pt>
    <dgm:pt modelId="{F84D5004-AE2F-41B6-A527-DBEF679AA1AB}" type="pres">
      <dgm:prSet presAssocID="{8D9E8CF8-7495-4E51-BEBE-A2656D2E43BF}" presName="parTx" presStyleLbl="revTx" presStyleIdx="2" presStyleCnt="8">
        <dgm:presLayoutVars>
          <dgm:chMax val="0"/>
          <dgm:chPref val="0"/>
        </dgm:presLayoutVars>
      </dgm:prSet>
      <dgm:spPr/>
    </dgm:pt>
    <dgm:pt modelId="{74E2A4E0-A1DF-4F4B-AE4E-E1A32357FEBB}" type="pres">
      <dgm:prSet presAssocID="{8D9E8CF8-7495-4E51-BEBE-A2656D2E43BF}" presName="txSpace" presStyleCnt="0"/>
      <dgm:spPr/>
    </dgm:pt>
    <dgm:pt modelId="{83F40B20-331C-4DD0-82EC-83EE0EFD565C}" type="pres">
      <dgm:prSet presAssocID="{8D9E8CF8-7495-4E51-BEBE-A2656D2E43BF}" presName="desTx" presStyleLbl="revTx" presStyleIdx="3" presStyleCnt="8">
        <dgm:presLayoutVars/>
      </dgm:prSet>
      <dgm:spPr/>
    </dgm:pt>
    <dgm:pt modelId="{2DD948CA-CB3D-4E5A-A736-16B4B9CA2CB9}" type="pres">
      <dgm:prSet presAssocID="{E54FD113-8E0D-4382-860E-E6AEF98287F8}" presName="sibTrans" presStyleCnt="0"/>
      <dgm:spPr/>
    </dgm:pt>
    <dgm:pt modelId="{117C7122-6F15-42EF-951B-E5CDC12E9B56}" type="pres">
      <dgm:prSet presAssocID="{F56C5DF4-5EAA-4FD4-B711-7CF762344F22}" presName="compNode" presStyleCnt="0"/>
      <dgm:spPr/>
    </dgm:pt>
    <dgm:pt modelId="{02919A7D-BE6E-4D92-A64B-F7A7DF0112E4}" type="pres">
      <dgm:prSet presAssocID="{F56C5DF4-5EAA-4FD4-B711-7CF762344F22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D3F48F72-2179-44BB-AB10-9D4DCDD73E4F}" type="pres">
      <dgm:prSet presAssocID="{F56C5DF4-5EAA-4FD4-B711-7CF762344F22}" presName="iconSpace" presStyleCnt="0"/>
      <dgm:spPr/>
    </dgm:pt>
    <dgm:pt modelId="{127ACB06-21F9-4CC4-AA43-7345EA52A234}" type="pres">
      <dgm:prSet presAssocID="{F56C5DF4-5EAA-4FD4-B711-7CF762344F22}" presName="parTx" presStyleLbl="revTx" presStyleIdx="4" presStyleCnt="8">
        <dgm:presLayoutVars>
          <dgm:chMax val="0"/>
          <dgm:chPref val="0"/>
        </dgm:presLayoutVars>
      </dgm:prSet>
      <dgm:spPr/>
    </dgm:pt>
    <dgm:pt modelId="{6305C6C2-BC33-4E72-B8E0-7A85BE404C4A}" type="pres">
      <dgm:prSet presAssocID="{F56C5DF4-5EAA-4FD4-B711-7CF762344F22}" presName="txSpace" presStyleCnt="0"/>
      <dgm:spPr/>
    </dgm:pt>
    <dgm:pt modelId="{E55B85B1-8225-4183-A768-97DE2A55E616}" type="pres">
      <dgm:prSet presAssocID="{F56C5DF4-5EAA-4FD4-B711-7CF762344F22}" presName="desTx" presStyleLbl="revTx" presStyleIdx="5" presStyleCnt="8">
        <dgm:presLayoutVars/>
      </dgm:prSet>
      <dgm:spPr/>
    </dgm:pt>
    <dgm:pt modelId="{7733C5BA-B70E-47F0-8419-E86656237ACC}" type="pres">
      <dgm:prSet presAssocID="{CC924011-3E41-4575-B1D2-E273BC2F97D7}" presName="sibTrans" presStyleCnt="0"/>
      <dgm:spPr/>
    </dgm:pt>
    <dgm:pt modelId="{2CB903D0-7C16-4F89-8251-6042A977060E}" type="pres">
      <dgm:prSet presAssocID="{46258379-18B3-44E1-AD02-2966115380D2}" presName="compNode" presStyleCnt="0"/>
      <dgm:spPr/>
    </dgm:pt>
    <dgm:pt modelId="{2AD190E9-019D-4955-9C50-3287A637632C}" type="pres">
      <dgm:prSet presAssocID="{46258379-18B3-44E1-AD02-2966115380D2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suarios"/>
        </a:ext>
      </dgm:extLst>
    </dgm:pt>
    <dgm:pt modelId="{5CD520E8-9BDA-45F8-86C6-CF542E241B87}" type="pres">
      <dgm:prSet presAssocID="{46258379-18B3-44E1-AD02-2966115380D2}" presName="iconSpace" presStyleCnt="0"/>
      <dgm:spPr/>
    </dgm:pt>
    <dgm:pt modelId="{A098E29D-585A-4FF5-900C-8EDAA4B91192}" type="pres">
      <dgm:prSet presAssocID="{46258379-18B3-44E1-AD02-2966115380D2}" presName="parTx" presStyleLbl="revTx" presStyleIdx="6" presStyleCnt="8">
        <dgm:presLayoutVars>
          <dgm:chMax val="0"/>
          <dgm:chPref val="0"/>
        </dgm:presLayoutVars>
      </dgm:prSet>
      <dgm:spPr/>
    </dgm:pt>
    <dgm:pt modelId="{424CD114-F6F7-4A0A-839F-D8B17C1BE6C0}" type="pres">
      <dgm:prSet presAssocID="{46258379-18B3-44E1-AD02-2966115380D2}" presName="txSpace" presStyleCnt="0"/>
      <dgm:spPr/>
    </dgm:pt>
    <dgm:pt modelId="{E40DDF2A-76A8-4E82-8AB2-4483AD86A2BD}" type="pres">
      <dgm:prSet presAssocID="{46258379-18B3-44E1-AD02-2966115380D2}" presName="desTx" presStyleLbl="revTx" presStyleIdx="7" presStyleCnt="8">
        <dgm:presLayoutVars/>
      </dgm:prSet>
      <dgm:spPr/>
    </dgm:pt>
  </dgm:ptLst>
  <dgm:cxnLst>
    <dgm:cxn modelId="{8AB4B604-20B0-420F-A1A5-0338270A0A45}" srcId="{F56C5DF4-5EAA-4FD4-B711-7CF762344F22}" destId="{266B8A19-E4F9-48DD-9E9C-8C44656C6246}" srcOrd="0" destOrd="0" parTransId="{D30AFBB6-D1C2-4663-8230-42352D161CBC}" sibTransId="{CFB1FF3C-4AA2-4756-87D5-74CE619444C0}"/>
    <dgm:cxn modelId="{505D9024-7E17-4116-A2C4-33192027F351}" type="presOf" srcId="{8D9E8CF8-7495-4E51-BEBE-A2656D2E43BF}" destId="{F84D5004-AE2F-41B6-A527-DBEF679AA1AB}" srcOrd="0" destOrd="0" presId="urn:microsoft.com/office/officeart/2018/2/layout/IconLabelDescriptionList"/>
    <dgm:cxn modelId="{52B0FB2A-A9A7-4239-84F3-21AD8C121B63}" type="presOf" srcId="{2A24B355-CCC0-48F4-9D36-D139E2DD3BB2}" destId="{E55B85B1-8225-4183-A768-97DE2A55E616}" srcOrd="0" destOrd="1" presId="urn:microsoft.com/office/officeart/2018/2/layout/IconLabelDescriptionList"/>
    <dgm:cxn modelId="{3603AA2C-76B9-424C-8C12-BFC468F3865F}" srcId="{E47D2615-2F09-4040-A71E-E09CC793986D}" destId="{F56C5DF4-5EAA-4FD4-B711-7CF762344F22}" srcOrd="2" destOrd="0" parTransId="{AC4874A6-320D-467F-9F39-52C5DCE98F44}" sibTransId="{CC924011-3E41-4575-B1D2-E273BC2F97D7}"/>
    <dgm:cxn modelId="{13A0D62E-0D6C-4134-AB27-BE2D15BA70F6}" type="presOf" srcId="{46258379-18B3-44E1-AD02-2966115380D2}" destId="{A098E29D-585A-4FF5-900C-8EDAA4B91192}" srcOrd="0" destOrd="0" presId="urn:microsoft.com/office/officeart/2018/2/layout/IconLabelDescriptionList"/>
    <dgm:cxn modelId="{DE34E43D-D340-43D1-A9A5-30201DC00E9F}" srcId="{E47D2615-2F09-4040-A71E-E09CC793986D}" destId="{0CFDCEF9-03E3-4AF0-96AE-4754DFB7F725}" srcOrd="0" destOrd="0" parTransId="{787304BA-DC5A-4A34-A402-351A06CC9CE2}" sibTransId="{BF7765C7-948E-4425-8273-81D4E4723CD8}"/>
    <dgm:cxn modelId="{4E034C61-7E9C-46BC-AFFC-9D85E03DD234}" srcId="{F56C5DF4-5EAA-4FD4-B711-7CF762344F22}" destId="{2A24B355-CCC0-48F4-9D36-D139E2DD3BB2}" srcOrd="1" destOrd="0" parTransId="{966DFCD3-3BE6-4430-B543-B5CD7B601AC9}" sibTransId="{E70F82E3-56C8-413F-B503-5F759E80BA93}"/>
    <dgm:cxn modelId="{AA708D44-8C34-4205-A746-D0A9BF64F401}" type="presOf" srcId="{E47D2615-2F09-4040-A71E-E09CC793986D}" destId="{2DD51C11-87D6-4927-954D-E351703FF5F7}" srcOrd="0" destOrd="0" presId="urn:microsoft.com/office/officeart/2018/2/layout/IconLabelDescriptionList"/>
    <dgm:cxn modelId="{76EB4045-D7EF-4D8B-A304-E5271E339B55}" type="presOf" srcId="{065FE5E9-1CE1-40C6-B1FD-3D7D09949873}" destId="{0BE4BF2A-E498-468F-BC62-018BA1B27950}" srcOrd="0" destOrd="1" presId="urn:microsoft.com/office/officeart/2018/2/layout/IconLabelDescriptionList"/>
    <dgm:cxn modelId="{8F59BA69-C79D-4B60-B072-CDCEC0EA82FD}" srcId="{0CFDCEF9-03E3-4AF0-96AE-4754DFB7F725}" destId="{C8C5EC23-2E71-4175-8674-287B892274B0}" srcOrd="0" destOrd="0" parTransId="{A6991C5C-30DB-49F5-B2FD-F425C45143A2}" sibTransId="{16B89A06-B1DB-4DDB-87B6-F5068F3DABA9}"/>
    <dgm:cxn modelId="{B0F9296B-F194-4321-8C5E-5B580AEACD1E}" type="presOf" srcId="{C8C5EC23-2E71-4175-8674-287B892274B0}" destId="{0BE4BF2A-E498-468F-BC62-018BA1B27950}" srcOrd="0" destOrd="0" presId="urn:microsoft.com/office/officeart/2018/2/layout/IconLabelDescriptionList"/>
    <dgm:cxn modelId="{1B373C4D-9F1D-45E7-8EB1-342B10898969}" type="presOf" srcId="{F501DC42-032D-46B5-AC34-81203C642544}" destId="{E40DDF2A-76A8-4E82-8AB2-4483AD86A2BD}" srcOrd="0" destOrd="0" presId="urn:microsoft.com/office/officeart/2018/2/layout/IconLabelDescriptionList"/>
    <dgm:cxn modelId="{12E5AB7D-29A2-4AE1-9CF6-41D0ACC7284B}" srcId="{8D9E8CF8-7495-4E51-BEBE-A2656D2E43BF}" destId="{79E55BFA-AC8E-469F-9B4F-9872B8597ED8}" srcOrd="0" destOrd="0" parTransId="{8176A88C-AA01-4941-A981-6ABA3347EE89}" sibTransId="{79AC33C4-75B4-445C-B6A7-C933FCE7F6AA}"/>
    <dgm:cxn modelId="{4D3C6F8A-487A-454B-8DD8-030585BF0919}" srcId="{46258379-18B3-44E1-AD02-2966115380D2}" destId="{F501DC42-032D-46B5-AC34-81203C642544}" srcOrd="0" destOrd="0" parTransId="{6103ACE7-BDCF-457D-8ACD-34A74B582632}" sibTransId="{3A440FAC-A90A-40E8-92D6-9EC795AD431F}"/>
    <dgm:cxn modelId="{C47A86A1-917F-4213-9915-139950C29854}" type="presOf" srcId="{52731D4E-6772-450D-B5D1-C7BDA379DA38}" destId="{83F40B20-331C-4DD0-82EC-83EE0EFD565C}" srcOrd="0" destOrd="1" presId="urn:microsoft.com/office/officeart/2018/2/layout/IconLabelDescriptionList"/>
    <dgm:cxn modelId="{5434F0A7-57EB-40E3-8267-5AAA008C9588}" srcId="{E47D2615-2F09-4040-A71E-E09CC793986D}" destId="{8D9E8CF8-7495-4E51-BEBE-A2656D2E43BF}" srcOrd="1" destOrd="0" parTransId="{061ED9FA-C996-451F-A705-570356C8B3C2}" sibTransId="{E54FD113-8E0D-4382-860E-E6AEF98287F8}"/>
    <dgm:cxn modelId="{17C685AA-0956-47DD-A3E0-84267E8050D8}" type="presOf" srcId="{F56C5DF4-5EAA-4FD4-B711-7CF762344F22}" destId="{127ACB06-21F9-4CC4-AA43-7345EA52A234}" srcOrd="0" destOrd="0" presId="urn:microsoft.com/office/officeart/2018/2/layout/IconLabelDescriptionList"/>
    <dgm:cxn modelId="{DDC359B5-6649-4F28-9D9E-324CA3943285}" type="presOf" srcId="{79E55BFA-AC8E-469F-9B4F-9872B8597ED8}" destId="{83F40B20-331C-4DD0-82EC-83EE0EFD565C}" srcOrd="0" destOrd="0" presId="urn:microsoft.com/office/officeart/2018/2/layout/IconLabelDescriptionList"/>
    <dgm:cxn modelId="{2231E2C0-59EE-44BD-8F59-EFB3B4831629}" srcId="{E47D2615-2F09-4040-A71E-E09CC793986D}" destId="{46258379-18B3-44E1-AD02-2966115380D2}" srcOrd="3" destOrd="0" parTransId="{2E6B31AB-A391-46E2-96E7-FC3725AB817D}" sibTransId="{85A8E75A-A98B-469C-8B9E-4DCF34A1A344}"/>
    <dgm:cxn modelId="{6B1292DD-5053-4363-97F1-9AE802471F15}" srcId="{0CFDCEF9-03E3-4AF0-96AE-4754DFB7F725}" destId="{065FE5E9-1CE1-40C6-B1FD-3D7D09949873}" srcOrd="1" destOrd="0" parTransId="{9183B7AB-9DE6-4EC8-9F5C-4BBE1A073D23}" sibTransId="{8CEA45F4-2EC3-41AC-B943-00FE141B0EC2}"/>
    <dgm:cxn modelId="{B93BF8EE-46DE-4C10-98DE-764E7D4E0F52}" srcId="{8D9E8CF8-7495-4E51-BEBE-A2656D2E43BF}" destId="{52731D4E-6772-450D-B5D1-C7BDA379DA38}" srcOrd="1" destOrd="0" parTransId="{3CE0DE2B-30C4-479F-B5F8-375391640C42}" sibTransId="{0AEA4B03-4DC2-457D-A750-49F2F2362DA8}"/>
    <dgm:cxn modelId="{4C6B03F6-4F6C-41E9-AF18-F09EA10560F9}" type="presOf" srcId="{266B8A19-E4F9-48DD-9E9C-8C44656C6246}" destId="{E55B85B1-8225-4183-A768-97DE2A55E616}" srcOrd="0" destOrd="0" presId="urn:microsoft.com/office/officeart/2018/2/layout/IconLabelDescriptionList"/>
    <dgm:cxn modelId="{55E56CFB-810F-43F1-AA2E-A132FC6FEFB3}" type="presOf" srcId="{0CFDCEF9-03E3-4AF0-96AE-4754DFB7F725}" destId="{884C1BA4-080E-4958-B47D-FC8EB88341C7}" srcOrd="0" destOrd="0" presId="urn:microsoft.com/office/officeart/2018/2/layout/IconLabelDescriptionList"/>
    <dgm:cxn modelId="{3B717D2F-C114-4297-99D8-E92652B20456}" type="presParOf" srcId="{2DD51C11-87D6-4927-954D-E351703FF5F7}" destId="{5E8FDD2F-4693-4843-8574-3C612D34018A}" srcOrd="0" destOrd="0" presId="urn:microsoft.com/office/officeart/2018/2/layout/IconLabelDescriptionList"/>
    <dgm:cxn modelId="{41FEDDAA-91D9-4E43-8DD2-AF0D1A8CFB59}" type="presParOf" srcId="{5E8FDD2F-4693-4843-8574-3C612D34018A}" destId="{A993F6EC-53BF-4D96-A030-AC9B4A02C58C}" srcOrd="0" destOrd="0" presId="urn:microsoft.com/office/officeart/2018/2/layout/IconLabelDescriptionList"/>
    <dgm:cxn modelId="{10CFCB54-1BC6-4C1C-92BC-AE6AC6B55F29}" type="presParOf" srcId="{5E8FDD2F-4693-4843-8574-3C612D34018A}" destId="{31EB3CF4-9FA8-445D-A208-A4848BA4B382}" srcOrd="1" destOrd="0" presId="urn:microsoft.com/office/officeart/2018/2/layout/IconLabelDescriptionList"/>
    <dgm:cxn modelId="{489B778C-7E34-44AC-97AB-AF875BB7062F}" type="presParOf" srcId="{5E8FDD2F-4693-4843-8574-3C612D34018A}" destId="{884C1BA4-080E-4958-B47D-FC8EB88341C7}" srcOrd="2" destOrd="0" presId="urn:microsoft.com/office/officeart/2018/2/layout/IconLabelDescriptionList"/>
    <dgm:cxn modelId="{1E0ED67E-3D8B-437D-8F92-71CA6B751C63}" type="presParOf" srcId="{5E8FDD2F-4693-4843-8574-3C612D34018A}" destId="{CBFEFD0F-1970-4059-999A-40B4FDB63067}" srcOrd="3" destOrd="0" presId="urn:microsoft.com/office/officeart/2018/2/layout/IconLabelDescriptionList"/>
    <dgm:cxn modelId="{0F647309-F917-404C-A178-BC828701DF36}" type="presParOf" srcId="{5E8FDD2F-4693-4843-8574-3C612D34018A}" destId="{0BE4BF2A-E498-468F-BC62-018BA1B27950}" srcOrd="4" destOrd="0" presId="urn:microsoft.com/office/officeart/2018/2/layout/IconLabelDescriptionList"/>
    <dgm:cxn modelId="{4B419C21-87B9-4DA2-999B-405059E3CAD4}" type="presParOf" srcId="{2DD51C11-87D6-4927-954D-E351703FF5F7}" destId="{0EEF47E7-2105-431D-B628-594B671CBEDA}" srcOrd="1" destOrd="0" presId="urn:microsoft.com/office/officeart/2018/2/layout/IconLabelDescriptionList"/>
    <dgm:cxn modelId="{4F3392D6-B083-4086-BC7F-7478FBD5F23B}" type="presParOf" srcId="{2DD51C11-87D6-4927-954D-E351703FF5F7}" destId="{2693CD81-1AE5-46F9-9A22-20128FF272ED}" srcOrd="2" destOrd="0" presId="urn:microsoft.com/office/officeart/2018/2/layout/IconLabelDescriptionList"/>
    <dgm:cxn modelId="{48D5EDD1-2983-436C-A6F0-8D37B54902A7}" type="presParOf" srcId="{2693CD81-1AE5-46F9-9A22-20128FF272ED}" destId="{A78B6229-49DA-4FC9-A07F-69E2F6CCF56C}" srcOrd="0" destOrd="0" presId="urn:microsoft.com/office/officeart/2018/2/layout/IconLabelDescriptionList"/>
    <dgm:cxn modelId="{C786C644-8EBE-42AF-82EB-382DE830D1FA}" type="presParOf" srcId="{2693CD81-1AE5-46F9-9A22-20128FF272ED}" destId="{68318EBC-BC74-498C-A336-7DEB7C59F62F}" srcOrd="1" destOrd="0" presId="urn:microsoft.com/office/officeart/2018/2/layout/IconLabelDescriptionList"/>
    <dgm:cxn modelId="{ACCC2068-7211-4523-AC83-B60E81484738}" type="presParOf" srcId="{2693CD81-1AE5-46F9-9A22-20128FF272ED}" destId="{F84D5004-AE2F-41B6-A527-DBEF679AA1AB}" srcOrd="2" destOrd="0" presId="urn:microsoft.com/office/officeart/2018/2/layout/IconLabelDescriptionList"/>
    <dgm:cxn modelId="{08153520-2F16-4D46-93CD-4287F2B8616E}" type="presParOf" srcId="{2693CD81-1AE5-46F9-9A22-20128FF272ED}" destId="{74E2A4E0-A1DF-4F4B-AE4E-E1A32357FEBB}" srcOrd="3" destOrd="0" presId="urn:microsoft.com/office/officeart/2018/2/layout/IconLabelDescriptionList"/>
    <dgm:cxn modelId="{E97F56A4-E47B-4CF3-958F-CCF4B8C34E05}" type="presParOf" srcId="{2693CD81-1AE5-46F9-9A22-20128FF272ED}" destId="{83F40B20-331C-4DD0-82EC-83EE0EFD565C}" srcOrd="4" destOrd="0" presId="urn:microsoft.com/office/officeart/2018/2/layout/IconLabelDescriptionList"/>
    <dgm:cxn modelId="{40E44476-BCEA-422A-87A3-CF6FB325BFA9}" type="presParOf" srcId="{2DD51C11-87D6-4927-954D-E351703FF5F7}" destId="{2DD948CA-CB3D-4E5A-A736-16B4B9CA2CB9}" srcOrd="3" destOrd="0" presId="urn:microsoft.com/office/officeart/2018/2/layout/IconLabelDescriptionList"/>
    <dgm:cxn modelId="{193C3EA5-3564-40E0-9AB5-125ADC8263A5}" type="presParOf" srcId="{2DD51C11-87D6-4927-954D-E351703FF5F7}" destId="{117C7122-6F15-42EF-951B-E5CDC12E9B56}" srcOrd="4" destOrd="0" presId="urn:microsoft.com/office/officeart/2018/2/layout/IconLabelDescriptionList"/>
    <dgm:cxn modelId="{A7098524-E0BE-41D9-8D1D-B785B08757BF}" type="presParOf" srcId="{117C7122-6F15-42EF-951B-E5CDC12E9B56}" destId="{02919A7D-BE6E-4D92-A64B-F7A7DF0112E4}" srcOrd="0" destOrd="0" presId="urn:microsoft.com/office/officeart/2018/2/layout/IconLabelDescriptionList"/>
    <dgm:cxn modelId="{9816414F-42E9-4D86-8005-6AA434964532}" type="presParOf" srcId="{117C7122-6F15-42EF-951B-E5CDC12E9B56}" destId="{D3F48F72-2179-44BB-AB10-9D4DCDD73E4F}" srcOrd="1" destOrd="0" presId="urn:microsoft.com/office/officeart/2018/2/layout/IconLabelDescriptionList"/>
    <dgm:cxn modelId="{7CB2D227-9F7F-459B-AE56-3D411A304A01}" type="presParOf" srcId="{117C7122-6F15-42EF-951B-E5CDC12E9B56}" destId="{127ACB06-21F9-4CC4-AA43-7345EA52A234}" srcOrd="2" destOrd="0" presId="urn:microsoft.com/office/officeart/2018/2/layout/IconLabelDescriptionList"/>
    <dgm:cxn modelId="{EDBE5C08-AAEA-4A15-8005-C40EF24D91F8}" type="presParOf" srcId="{117C7122-6F15-42EF-951B-E5CDC12E9B56}" destId="{6305C6C2-BC33-4E72-B8E0-7A85BE404C4A}" srcOrd="3" destOrd="0" presId="urn:microsoft.com/office/officeart/2018/2/layout/IconLabelDescriptionList"/>
    <dgm:cxn modelId="{0D17C1EF-E682-436E-AA49-7A4A367D84B5}" type="presParOf" srcId="{117C7122-6F15-42EF-951B-E5CDC12E9B56}" destId="{E55B85B1-8225-4183-A768-97DE2A55E616}" srcOrd="4" destOrd="0" presId="urn:microsoft.com/office/officeart/2018/2/layout/IconLabelDescriptionList"/>
    <dgm:cxn modelId="{D5F3340D-A4F7-40B8-9BDE-E2B06A576941}" type="presParOf" srcId="{2DD51C11-87D6-4927-954D-E351703FF5F7}" destId="{7733C5BA-B70E-47F0-8419-E86656237ACC}" srcOrd="5" destOrd="0" presId="urn:microsoft.com/office/officeart/2018/2/layout/IconLabelDescriptionList"/>
    <dgm:cxn modelId="{370C7960-F920-4DE8-AF99-A848425E6440}" type="presParOf" srcId="{2DD51C11-87D6-4927-954D-E351703FF5F7}" destId="{2CB903D0-7C16-4F89-8251-6042A977060E}" srcOrd="6" destOrd="0" presId="urn:microsoft.com/office/officeart/2018/2/layout/IconLabelDescriptionList"/>
    <dgm:cxn modelId="{0335D399-90AA-41AE-AF69-CCDF17F19B19}" type="presParOf" srcId="{2CB903D0-7C16-4F89-8251-6042A977060E}" destId="{2AD190E9-019D-4955-9C50-3287A637632C}" srcOrd="0" destOrd="0" presId="urn:microsoft.com/office/officeart/2018/2/layout/IconLabelDescriptionList"/>
    <dgm:cxn modelId="{EA25BF9A-5360-4218-BC86-CFB81314BA45}" type="presParOf" srcId="{2CB903D0-7C16-4F89-8251-6042A977060E}" destId="{5CD520E8-9BDA-45F8-86C6-CF542E241B87}" srcOrd="1" destOrd="0" presId="urn:microsoft.com/office/officeart/2018/2/layout/IconLabelDescriptionList"/>
    <dgm:cxn modelId="{286B3C64-1426-4A0C-99E2-2A57E17B1119}" type="presParOf" srcId="{2CB903D0-7C16-4F89-8251-6042A977060E}" destId="{A098E29D-585A-4FF5-900C-8EDAA4B91192}" srcOrd="2" destOrd="0" presId="urn:microsoft.com/office/officeart/2018/2/layout/IconLabelDescriptionList"/>
    <dgm:cxn modelId="{16FBC86E-2FC3-45EA-B3D2-4FDB8CDC18C9}" type="presParOf" srcId="{2CB903D0-7C16-4F89-8251-6042A977060E}" destId="{424CD114-F6F7-4A0A-839F-D8B17C1BE6C0}" srcOrd="3" destOrd="0" presId="urn:microsoft.com/office/officeart/2018/2/layout/IconLabelDescriptionList"/>
    <dgm:cxn modelId="{423D1640-D28F-44AB-BE56-3FB9472C3182}" type="presParOf" srcId="{2CB903D0-7C16-4F89-8251-6042A977060E}" destId="{E40DDF2A-76A8-4E82-8AB2-4483AD86A2BD}" srcOrd="4" destOrd="0" presId="urn:microsoft.com/office/officeart/2018/2/layout/IconLabelDescri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A32391-2251-48E6-B2C0-0D30254518FB}">
      <dsp:nvSpPr>
        <dsp:cNvPr id="0" name=""/>
        <dsp:cNvSpPr/>
      </dsp:nvSpPr>
      <dsp:spPr>
        <a:xfrm>
          <a:off x="793901" y="701511"/>
          <a:ext cx="2601011" cy="3586552"/>
        </a:xfrm>
        <a:prstGeom prst="round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7D1A12-D0C6-4EA9-90DA-5A72CAB09E36}">
      <dsp:nvSpPr>
        <dsp:cNvPr id="0" name=""/>
        <dsp:cNvSpPr/>
      </dsp:nvSpPr>
      <dsp:spPr>
        <a:xfrm>
          <a:off x="635491" y="4495391"/>
          <a:ext cx="2941650" cy="512131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solidFill>
                <a:schemeClr val="tx1"/>
              </a:solidFill>
              <a:latin typeface="Calibri"/>
              <a:ea typeface="+mn-ea"/>
              <a:cs typeface="+mn-cs"/>
            </a:rPr>
            <a:t>Hevea brasiliensis </a:t>
          </a:r>
          <a:r>
            <a:rPr lang="es-ES" sz="2400" b="1" kern="1200" baseline="0" dirty="0">
              <a:solidFill>
                <a:schemeClr val="tx1"/>
              </a:solidFill>
              <a:latin typeface="Calibri"/>
              <a:ea typeface="+mn-ea"/>
              <a:cs typeface="+mn-cs"/>
            </a:rPr>
            <a:t> </a:t>
          </a:r>
          <a:endParaRPr lang="es-CO" sz="2400" b="1" kern="1200" dirty="0">
            <a:solidFill>
              <a:schemeClr val="tx1"/>
            </a:solidFill>
            <a:latin typeface="Calibri"/>
            <a:ea typeface="+mn-ea"/>
            <a:cs typeface="+mn-cs"/>
          </a:endParaRPr>
        </a:p>
      </dsp:txBody>
      <dsp:txXfrm>
        <a:off x="635491" y="4495391"/>
        <a:ext cx="2941650" cy="512131"/>
      </dsp:txXfrm>
    </dsp:sp>
    <dsp:sp modelId="{1A1D2780-6A86-43D6-85C5-B8BAFC03E655}">
      <dsp:nvSpPr>
        <dsp:cNvPr id="0" name=""/>
        <dsp:cNvSpPr/>
      </dsp:nvSpPr>
      <dsp:spPr>
        <a:xfrm>
          <a:off x="4288232" y="458164"/>
          <a:ext cx="1329903" cy="1329903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l="-62000" r="-62000"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9FEA37-7749-436C-B8EA-9E56D34B9B9C}">
      <dsp:nvSpPr>
        <dsp:cNvPr id="0" name=""/>
        <dsp:cNvSpPr/>
      </dsp:nvSpPr>
      <dsp:spPr>
        <a:xfrm>
          <a:off x="5938302" y="458164"/>
          <a:ext cx="1826463" cy="13299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35560" bIns="1778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solidFill>
                <a:schemeClr val="tx1"/>
              </a:solidFill>
              <a:latin typeface="Calibri"/>
              <a:ea typeface="+mn-ea"/>
              <a:cs typeface="+mn-cs"/>
            </a:rPr>
            <a:t>Suspensión acuosa coloidal con pH casi neutro. (látex) </a:t>
          </a:r>
        </a:p>
      </dsp:txBody>
      <dsp:txXfrm>
        <a:off x="5938302" y="458164"/>
        <a:ext cx="1826463" cy="1329903"/>
      </dsp:txXfrm>
    </dsp:sp>
    <dsp:sp modelId="{8A3DFF8A-6EEB-4A21-A833-E0C706AD718E}">
      <dsp:nvSpPr>
        <dsp:cNvPr id="0" name=""/>
        <dsp:cNvSpPr/>
      </dsp:nvSpPr>
      <dsp:spPr>
        <a:xfrm>
          <a:off x="4271714" y="1984002"/>
          <a:ext cx="1329903" cy="1329903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0B19D6-DB44-4859-9C3D-0F8E8409CFF6}">
      <dsp:nvSpPr>
        <dsp:cNvPr id="0" name=""/>
        <dsp:cNvSpPr/>
      </dsp:nvSpPr>
      <dsp:spPr>
        <a:xfrm>
          <a:off x="5618135" y="2027450"/>
          <a:ext cx="1059943" cy="13299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0" tIns="82550" rIns="165100" bIns="82550" numCol="1" spcCol="1270" anchor="ctr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65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5618135" y="2027450"/>
        <a:ext cx="1059943" cy="1329903"/>
      </dsp:txXfrm>
    </dsp:sp>
    <dsp:sp modelId="{2C01D1F3-60A3-4C9C-9076-E3C030ACC3BA}">
      <dsp:nvSpPr>
        <dsp:cNvPr id="0" name=""/>
        <dsp:cNvSpPr/>
      </dsp:nvSpPr>
      <dsp:spPr>
        <a:xfrm>
          <a:off x="4325761" y="3798030"/>
          <a:ext cx="1304555" cy="1341899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 t="-11000" b="-11000"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2F00DB-ACB8-41BE-940A-99C680291682}">
      <dsp:nvSpPr>
        <dsp:cNvPr id="0" name=""/>
        <dsp:cNvSpPr/>
      </dsp:nvSpPr>
      <dsp:spPr>
        <a:xfrm>
          <a:off x="6002237" y="3637723"/>
          <a:ext cx="1744794" cy="13299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35560" bIns="1778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Mecanismo de coagulación y variedad de técnicas de coagulación  </a:t>
          </a:r>
        </a:p>
      </dsp:txBody>
      <dsp:txXfrm>
        <a:off x="6002237" y="3637723"/>
        <a:ext cx="1744794" cy="13299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040A35-0B70-447A-BF40-5E3D243D955A}">
      <dsp:nvSpPr>
        <dsp:cNvPr id="0" name=""/>
        <dsp:cNvSpPr/>
      </dsp:nvSpPr>
      <dsp:spPr>
        <a:xfrm>
          <a:off x="0" y="334155"/>
          <a:ext cx="6965233" cy="166084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672DAF-234F-4ECC-A1D7-C9C9A0E10248}">
      <dsp:nvSpPr>
        <dsp:cNvPr id="0" name=""/>
        <dsp:cNvSpPr/>
      </dsp:nvSpPr>
      <dsp:spPr>
        <a:xfrm>
          <a:off x="450794" y="663712"/>
          <a:ext cx="913463" cy="91346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845F2F-643D-4378-8491-D449C217FD35}">
      <dsp:nvSpPr>
        <dsp:cNvPr id="0" name=""/>
        <dsp:cNvSpPr/>
      </dsp:nvSpPr>
      <dsp:spPr>
        <a:xfrm>
          <a:off x="1463692" y="418393"/>
          <a:ext cx="5046960" cy="1660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772" tIns="175772" rIns="175772" bIns="175772" numCol="1" spcCol="1270" anchor="ctr" anchorCtr="0">
          <a:noAutofit/>
        </a:bodyPr>
        <a:lstStyle/>
        <a:p>
          <a:pPr marL="0" lvl="0" indent="0" algn="just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dirty="0"/>
            <a:t>Actividad  1-2: </a:t>
          </a:r>
          <a:r>
            <a:rPr lang="es-CO" sz="1600" b="0" kern="1200" dirty="0"/>
            <a:t>Determinación de efectos  e interacción de las variables. </a:t>
          </a:r>
          <a:endParaRPr lang="en-US" sz="1600" b="0" kern="1200" dirty="0"/>
        </a:p>
      </dsp:txBody>
      <dsp:txXfrm>
        <a:off x="1463692" y="418393"/>
        <a:ext cx="5046960" cy="1660842"/>
      </dsp:txXfrm>
    </dsp:sp>
    <dsp:sp modelId="{16C765EC-19FC-45A7-91A4-57EBB73D5D4E}">
      <dsp:nvSpPr>
        <dsp:cNvPr id="0" name=""/>
        <dsp:cNvSpPr/>
      </dsp:nvSpPr>
      <dsp:spPr>
        <a:xfrm>
          <a:off x="0" y="2356297"/>
          <a:ext cx="6965233" cy="166084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B6C211-2650-44C8-8B34-23358FD3A402}">
      <dsp:nvSpPr>
        <dsp:cNvPr id="0" name=""/>
        <dsp:cNvSpPr/>
      </dsp:nvSpPr>
      <dsp:spPr>
        <a:xfrm>
          <a:off x="481276" y="2788178"/>
          <a:ext cx="913463" cy="91346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18D9EE-B265-4195-BCF5-D768ACF1258F}">
      <dsp:nvSpPr>
        <dsp:cNvPr id="0" name=""/>
        <dsp:cNvSpPr/>
      </dsp:nvSpPr>
      <dsp:spPr>
        <a:xfrm>
          <a:off x="1463692" y="2392852"/>
          <a:ext cx="5046960" cy="1660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772" tIns="175772" rIns="175772" bIns="175772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dirty="0"/>
            <a:t>Actividad 3: </a:t>
          </a:r>
          <a:r>
            <a:rPr lang="es-CO" sz="1600" b="0" kern="1200" dirty="0"/>
            <a:t>Diseño </a:t>
          </a:r>
        </a:p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0" kern="1200" dirty="0"/>
            <a:t>de experimental. </a:t>
          </a:r>
          <a:r>
            <a:rPr lang="es-CO" sz="1600" b="1" kern="1200" dirty="0"/>
            <a:t> </a:t>
          </a:r>
          <a:endParaRPr lang="en-US" sz="1600" b="1" kern="1200" dirty="0"/>
        </a:p>
      </dsp:txBody>
      <dsp:txXfrm>
        <a:off x="1463692" y="2392852"/>
        <a:ext cx="5046960" cy="16608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040A35-0B70-447A-BF40-5E3D243D955A}">
      <dsp:nvSpPr>
        <dsp:cNvPr id="0" name=""/>
        <dsp:cNvSpPr/>
      </dsp:nvSpPr>
      <dsp:spPr>
        <a:xfrm>
          <a:off x="0" y="523242"/>
          <a:ext cx="6965233" cy="166084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672DAF-234F-4ECC-A1D7-C9C9A0E10248}">
      <dsp:nvSpPr>
        <dsp:cNvPr id="0" name=""/>
        <dsp:cNvSpPr/>
      </dsp:nvSpPr>
      <dsp:spPr>
        <a:xfrm>
          <a:off x="454703" y="868529"/>
          <a:ext cx="913463" cy="91346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11000" b="-1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845F2F-643D-4378-8491-D449C217FD35}">
      <dsp:nvSpPr>
        <dsp:cNvPr id="0" name=""/>
        <dsp:cNvSpPr/>
      </dsp:nvSpPr>
      <dsp:spPr>
        <a:xfrm>
          <a:off x="1507348" y="493812"/>
          <a:ext cx="5046960" cy="1660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772" tIns="175772" rIns="175772" bIns="175772" numCol="1" spcCol="1270" anchor="ctr" anchorCtr="0">
          <a:noAutofit/>
        </a:bodyPr>
        <a:lstStyle/>
        <a:p>
          <a:pPr marL="0" lvl="0" indent="0" algn="just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dirty="0"/>
            <a:t>Actividad 6: </a:t>
          </a:r>
          <a:r>
            <a:rPr lang="es-CO" sz="1600" b="0" kern="1200" dirty="0"/>
            <a:t>Desarrollo experimental, análisis de laboratorio, proceso de fabricación y recolección de datos.</a:t>
          </a:r>
          <a:endParaRPr lang="en-US" sz="1600" b="0" kern="1200" dirty="0"/>
        </a:p>
      </dsp:txBody>
      <dsp:txXfrm>
        <a:off x="1507348" y="493812"/>
        <a:ext cx="5046960" cy="1660842"/>
      </dsp:txXfrm>
    </dsp:sp>
    <dsp:sp modelId="{16C765EC-19FC-45A7-91A4-57EBB73D5D4E}">
      <dsp:nvSpPr>
        <dsp:cNvPr id="0" name=""/>
        <dsp:cNvSpPr/>
      </dsp:nvSpPr>
      <dsp:spPr>
        <a:xfrm>
          <a:off x="0" y="2266761"/>
          <a:ext cx="6965233" cy="166084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B6C211-2650-44C8-8B34-23358FD3A402}">
      <dsp:nvSpPr>
        <dsp:cNvPr id="0" name=""/>
        <dsp:cNvSpPr/>
      </dsp:nvSpPr>
      <dsp:spPr>
        <a:xfrm>
          <a:off x="454703" y="2568646"/>
          <a:ext cx="913463" cy="91346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1000" r="-4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18D9EE-B265-4195-BCF5-D768ACF1258F}">
      <dsp:nvSpPr>
        <dsp:cNvPr id="0" name=""/>
        <dsp:cNvSpPr/>
      </dsp:nvSpPr>
      <dsp:spPr>
        <a:xfrm>
          <a:off x="1471515" y="1930798"/>
          <a:ext cx="4943598" cy="15186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772" tIns="175772" rIns="175772" bIns="175772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dirty="0"/>
            <a:t>Actividad 7: </a:t>
          </a:r>
          <a:r>
            <a:rPr lang="es-CO" sz="1600" b="0" kern="1200" dirty="0"/>
            <a:t>Balance de masa y cálculos adicionales.</a:t>
          </a:r>
          <a:endParaRPr lang="en-US" sz="1600" b="1" kern="1200" dirty="0"/>
        </a:p>
      </dsp:txBody>
      <dsp:txXfrm>
        <a:off x="1471515" y="1930798"/>
        <a:ext cx="4943598" cy="151865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7B502F-8137-46A0-AD58-572793EF54F5}">
      <dsp:nvSpPr>
        <dsp:cNvPr id="0" name=""/>
        <dsp:cNvSpPr/>
      </dsp:nvSpPr>
      <dsp:spPr>
        <a:xfrm>
          <a:off x="0" y="187812"/>
          <a:ext cx="7270893" cy="1675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4302" tIns="145796" rIns="564302" bIns="99568" numCol="1" spcCol="1270" anchor="t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/>
            <a:t>Aunque se identificó una correlación entre la pérdida de masa y las condiciones ambientales, esta no puede atribuirse exclusivamente a la degradación, considerando el posible error en la determinación del %DRC por falta de validación del método.</a:t>
          </a:r>
          <a:endParaRPr lang="en-US" sz="1400" kern="1200" dirty="0"/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/>
            <a:t>Sin embargo, la evidencia obtenida sugiere que la degradación está ocurriendo, lo que subraya la necesidad de análisis adicionales para caracterizar el material afectado.</a:t>
          </a:r>
          <a:endParaRPr lang="en-US" sz="1400" kern="1200" dirty="0"/>
        </a:p>
      </dsp:txBody>
      <dsp:txXfrm>
        <a:off x="0" y="187812"/>
        <a:ext cx="7270893" cy="1675800"/>
      </dsp:txXfrm>
    </dsp:sp>
    <dsp:sp modelId="{3B178547-7C9D-46A0-96A2-E8152C5EC44D}">
      <dsp:nvSpPr>
        <dsp:cNvPr id="0" name=""/>
        <dsp:cNvSpPr/>
      </dsp:nvSpPr>
      <dsp:spPr>
        <a:xfrm>
          <a:off x="363544" y="84492"/>
          <a:ext cx="5089625" cy="20664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376" tIns="0" rIns="192376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/>
            <a:t>Degradación y pérdida de masa</a:t>
          </a:r>
          <a:endParaRPr lang="en-US" sz="1600" kern="1200" dirty="0"/>
        </a:p>
      </dsp:txBody>
      <dsp:txXfrm>
        <a:off x="373631" y="94579"/>
        <a:ext cx="5069451" cy="186466"/>
      </dsp:txXfrm>
    </dsp:sp>
    <dsp:sp modelId="{1F48047E-8865-498B-9DAD-3A3BFE276689}">
      <dsp:nvSpPr>
        <dsp:cNvPr id="0" name=""/>
        <dsp:cNvSpPr/>
      </dsp:nvSpPr>
      <dsp:spPr>
        <a:xfrm>
          <a:off x="0" y="2044568"/>
          <a:ext cx="7270893" cy="12568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4302" tIns="145796" rIns="564302" bIns="99568" numCol="1" spcCol="1270" anchor="t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/>
            <a:t>Las condiciones de almacenamiento inadecuadas afectaron negativamente las propiedades tecnológicas del TSR, generando incumplimiento con los estándares de calidad.</a:t>
          </a:r>
          <a:endParaRPr lang="en-US" sz="1400" kern="1200" dirty="0"/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/>
            <a:t>Esta problemática evidencia la necesidad de optimizar el almacenamiento para minimizar las pérdidas económicas y garantizar la calidad del producto.</a:t>
          </a:r>
          <a:endParaRPr lang="en-US" sz="1400" kern="1200" dirty="0"/>
        </a:p>
      </dsp:txBody>
      <dsp:txXfrm>
        <a:off x="0" y="2044568"/>
        <a:ext cx="7270893" cy="1256850"/>
      </dsp:txXfrm>
    </dsp:sp>
    <dsp:sp modelId="{368341D2-5BE9-4390-94AD-51DF96EA8906}">
      <dsp:nvSpPr>
        <dsp:cNvPr id="0" name=""/>
        <dsp:cNvSpPr/>
      </dsp:nvSpPr>
      <dsp:spPr>
        <a:xfrm>
          <a:off x="363544" y="1901412"/>
          <a:ext cx="5089625" cy="20664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376" tIns="0" rIns="192376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/>
            <a:t>Impacto en la calidad del TSR</a:t>
          </a:r>
          <a:endParaRPr lang="en-US" sz="1600" kern="1200"/>
        </a:p>
      </dsp:txBody>
      <dsp:txXfrm>
        <a:off x="373631" y="1911499"/>
        <a:ext cx="5069451" cy="186466"/>
      </dsp:txXfrm>
    </dsp:sp>
    <dsp:sp modelId="{0D236ED2-C3C8-43DE-BB23-FA8E7A613EC2}">
      <dsp:nvSpPr>
        <dsp:cNvPr id="0" name=""/>
        <dsp:cNvSpPr/>
      </dsp:nvSpPr>
      <dsp:spPr>
        <a:xfrm>
          <a:off x="0" y="3402702"/>
          <a:ext cx="7270893" cy="10804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4302" tIns="145796" rIns="564302" bIns="99568" numCol="1" spcCol="1270" anchor="t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/>
            <a:t>El análisis espectroscópico confirmó la hipótesis de que la degradación del material contribuye a la pérdida de masa.</a:t>
          </a:r>
          <a:endParaRPr lang="en-US" sz="1400" kern="1200"/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/>
            <a:t>Los cambios observados en los grupos funcionales (carbonilo e hidroxilo) respaldan la existencia de procesos de oxidación avanzados.</a:t>
          </a:r>
          <a:endParaRPr lang="en-US" sz="1400" kern="1200" dirty="0"/>
        </a:p>
      </dsp:txBody>
      <dsp:txXfrm>
        <a:off x="0" y="3402702"/>
        <a:ext cx="7270893" cy="1080450"/>
      </dsp:txXfrm>
    </dsp:sp>
    <dsp:sp modelId="{674F2253-1E9A-4077-A05D-5C7CCCFAF3DF}">
      <dsp:nvSpPr>
        <dsp:cNvPr id="0" name=""/>
        <dsp:cNvSpPr/>
      </dsp:nvSpPr>
      <dsp:spPr>
        <a:xfrm>
          <a:off x="363544" y="3299382"/>
          <a:ext cx="5089625" cy="20664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376" tIns="0" rIns="192376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/>
            <a:t>Caracterización mediante FTIR</a:t>
          </a:r>
          <a:endParaRPr lang="en-US" sz="1600" kern="1200" dirty="0"/>
        </a:p>
      </dsp:txBody>
      <dsp:txXfrm>
        <a:off x="373631" y="3309469"/>
        <a:ext cx="5069451" cy="186466"/>
      </dsp:txXfrm>
    </dsp:sp>
    <dsp:sp modelId="{CA16CE47-8BFE-4C8E-9898-68DE6D5E3C53}">
      <dsp:nvSpPr>
        <dsp:cNvPr id="0" name=""/>
        <dsp:cNvSpPr/>
      </dsp:nvSpPr>
      <dsp:spPr>
        <a:xfrm>
          <a:off x="0" y="4624272"/>
          <a:ext cx="7270893" cy="14552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4302" tIns="145796" rIns="564302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/>
            <a:t>La pérdida de masa representa un impacto significativo para la empresa, especialmente considerando la escala industrial y las toneladas manejadas bajo condiciones ambientales no ideales.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/>
            <a:t>Implementar mejores prácticas de almacenamiento podría reducir considerablemente estas pérdidas y garantizar estándares de calidad más consistentes.</a:t>
          </a:r>
          <a:endParaRPr lang="en-US" sz="1400" kern="1200" dirty="0"/>
        </a:p>
      </dsp:txBody>
      <dsp:txXfrm>
        <a:off x="0" y="4624272"/>
        <a:ext cx="7270893" cy="1455299"/>
      </dsp:txXfrm>
    </dsp:sp>
    <dsp:sp modelId="{2BF92057-DC52-4BFB-A7BF-43151A89248E}">
      <dsp:nvSpPr>
        <dsp:cNvPr id="0" name=""/>
        <dsp:cNvSpPr/>
      </dsp:nvSpPr>
      <dsp:spPr>
        <a:xfrm>
          <a:off x="363544" y="4520952"/>
          <a:ext cx="5089625" cy="20664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376" tIns="0" rIns="192376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/>
            <a:t>Implicaciones para la compañía</a:t>
          </a:r>
          <a:endParaRPr lang="en-US" sz="1600" kern="1200"/>
        </a:p>
      </dsp:txBody>
      <dsp:txXfrm>
        <a:off x="373631" y="4531039"/>
        <a:ext cx="5069451" cy="18646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93F6EC-53BF-4D96-A030-AC9B4A02C58C}">
      <dsp:nvSpPr>
        <dsp:cNvPr id="0" name=""/>
        <dsp:cNvSpPr/>
      </dsp:nvSpPr>
      <dsp:spPr>
        <a:xfrm>
          <a:off x="8092" y="157902"/>
          <a:ext cx="812109" cy="81210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4C1BA4-080E-4958-B47D-FC8EB88341C7}">
      <dsp:nvSpPr>
        <dsp:cNvPr id="0" name=""/>
        <dsp:cNvSpPr/>
      </dsp:nvSpPr>
      <dsp:spPr>
        <a:xfrm>
          <a:off x="8092" y="1143540"/>
          <a:ext cx="2320312" cy="5003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s-ES" sz="1600" b="1" kern="1200" dirty="0"/>
            <a:t>Pruebas estadísticas adicionales</a:t>
          </a:r>
          <a:endParaRPr lang="en-US" sz="1600" kern="1200" dirty="0"/>
        </a:p>
      </dsp:txBody>
      <dsp:txXfrm>
        <a:off x="8092" y="1143540"/>
        <a:ext cx="2320312" cy="500317"/>
      </dsp:txXfrm>
    </dsp:sp>
    <dsp:sp modelId="{0BE4BF2A-E498-468F-BC62-018BA1B27950}">
      <dsp:nvSpPr>
        <dsp:cNvPr id="0" name=""/>
        <dsp:cNvSpPr/>
      </dsp:nvSpPr>
      <dsp:spPr>
        <a:xfrm>
          <a:off x="8092" y="1724568"/>
          <a:ext cx="2320312" cy="24688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just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  <a:p>
          <a:pPr marL="0" lvl="0" indent="0" algn="just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Se recomienda repetir las pruebas incluyendo parámetros estadísticos rigurosos, aumentando el número de muestras para reducir la varianza y la dispersión observadas.</a:t>
          </a:r>
          <a:endParaRPr lang="en-US" sz="1400" kern="1200" dirty="0"/>
        </a:p>
      </dsp:txBody>
      <dsp:txXfrm>
        <a:off x="8092" y="1724568"/>
        <a:ext cx="2320312" cy="2468866"/>
      </dsp:txXfrm>
    </dsp:sp>
    <dsp:sp modelId="{A78B6229-49DA-4FC9-A07F-69E2F6CCF56C}">
      <dsp:nvSpPr>
        <dsp:cNvPr id="0" name=""/>
        <dsp:cNvSpPr/>
      </dsp:nvSpPr>
      <dsp:spPr>
        <a:xfrm>
          <a:off x="2734460" y="157902"/>
          <a:ext cx="812109" cy="81210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4D5004-AE2F-41B6-A527-DBEF679AA1AB}">
      <dsp:nvSpPr>
        <dsp:cNvPr id="0" name=""/>
        <dsp:cNvSpPr/>
      </dsp:nvSpPr>
      <dsp:spPr>
        <a:xfrm>
          <a:off x="2734460" y="1143540"/>
          <a:ext cx="2320312" cy="5003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s-ES" sz="1600" b="1" kern="1200" dirty="0"/>
            <a:t>Almacenamiento y maduración</a:t>
          </a:r>
          <a:endParaRPr lang="en-US" sz="1600" kern="1200" dirty="0"/>
        </a:p>
      </dsp:txBody>
      <dsp:txXfrm>
        <a:off x="2734460" y="1143540"/>
        <a:ext cx="2320312" cy="500317"/>
      </dsp:txXfrm>
    </dsp:sp>
    <dsp:sp modelId="{83F40B20-331C-4DD0-82EC-83EE0EFD565C}">
      <dsp:nvSpPr>
        <dsp:cNvPr id="0" name=""/>
        <dsp:cNvSpPr/>
      </dsp:nvSpPr>
      <dsp:spPr>
        <a:xfrm>
          <a:off x="2734460" y="1724568"/>
          <a:ext cx="2320312" cy="24688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just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Mejorar la disposición de la materia prima en términos de condiciones de almacenamiento y tiempo de maduración.</a:t>
          </a:r>
          <a:endParaRPr lang="en-US" sz="1400" kern="1200" dirty="0"/>
        </a:p>
        <a:p>
          <a:pPr marL="0" lvl="0" indent="0" algn="just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Las condiciones actuales están afectando negativamente los resultados, contribuyendo a una merma significativa y disminución de la calidad.</a:t>
          </a:r>
          <a:endParaRPr lang="en-US" sz="1400" kern="1200" dirty="0"/>
        </a:p>
      </dsp:txBody>
      <dsp:txXfrm>
        <a:off x="2734460" y="1724568"/>
        <a:ext cx="2320312" cy="2468866"/>
      </dsp:txXfrm>
    </dsp:sp>
    <dsp:sp modelId="{02919A7D-BE6E-4D92-A64B-F7A7DF0112E4}">
      <dsp:nvSpPr>
        <dsp:cNvPr id="0" name=""/>
        <dsp:cNvSpPr/>
      </dsp:nvSpPr>
      <dsp:spPr>
        <a:xfrm>
          <a:off x="5460827" y="157902"/>
          <a:ext cx="812109" cy="81210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7ACB06-21F9-4CC4-AA43-7345EA52A234}">
      <dsp:nvSpPr>
        <dsp:cNvPr id="0" name=""/>
        <dsp:cNvSpPr/>
      </dsp:nvSpPr>
      <dsp:spPr>
        <a:xfrm>
          <a:off x="5460827" y="1143540"/>
          <a:ext cx="2320312" cy="5003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s-ES" sz="1600" b="1" kern="1200"/>
            <a:t>Optimización de procesos</a:t>
          </a:r>
          <a:endParaRPr lang="en-US" sz="1600" kern="1200"/>
        </a:p>
      </dsp:txBody>
      <dsp:txXfrm>
        <a:off x="5460827" y="1143540"/>
        <a:ext cx="2320312" cy="500317"/>
      </dsp:txXfrm>
    </dsp:sp>
    <dsp:sp modelId="{E55B85B1-8225-4183-A768-97DE2A55E616}">
      <dsp:nvSpPr>
        <dsp:cNvPr id="0" name=""/>
        <dsp:cNvSpPr/>
      </dsp:nvSpPr>
      <dsp:spPr>
        <a:xfrm>
          <a:off x="5460827" y="1724568"/>
          <a:ext cx="2320312" cy="24688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just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Validar la hipótesis mediante pruebas adicionales que consideren la influencia de variables como la temperatura, humedad y exposición ambiental.</a:t>
          </a:r>
          <a:endParaRPr lang="en-US" sz="1400" kern="1200" dirty="0"/>
        </a:p>
        <a:p>
          <a:pPr marL="0" lvl="0" indent="0" algn="just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Implementar controles más estrictos en los parámetros de almacenamiento y procesos de maduración para minimizar pérdidas.</a:t>
          </a:r>
          <a:endParaRPr lang="en-US" sz="1400" kern="1200" dirty="0"/>
        </a:p>
      </dsp:txBody>
      <dsp:txXfrm>
        <a:off x="5460827" y="1724568"/>
        <a:ext cx="2320312" cy="2468866"/>
      </dsp:txXfrm>
    </dsp:sp>
    <dsp:sp modelId="{2AD190E9-019D-4955-9C50-3287A637632C}">
      <dsp:nvSpPr>
        <dsp:cNvPr id="0" name=""/>
        <dsp:cNvSpPr/>
      </dsp:nvSpPr>
      <dsp:spPr>
        <a:xfrm>
          <a:off x="8187194" y="157902"/>
          <a:ext cx="812109" cy="81210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98E29D-585A-4FF5-900C-8EDAA4B91192}">
      <dsp:nvSpPr>
        <dsp:cNvPr id="0" name=""/>
        <dsp:cNvSpPr/>
      </dsp:nvSpPr>
      <dsp:spPr>
        <a:xfrm>
          <a:off x="8187194" y="1143540"/>
          <a:ext cx="2320312" cy="5003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s-ES" sz="1600" b="1" kern="1200" dirty="0"/>
            <a:t>Colaboración técnica</a:t>
          </a:r>
          <a:endParaRPr lang="en-US" sz="1600" kern="1200" dirty="0"/>
        </a:p>
      </dsp:txBody>
      <dsp:txXfrm>
        <a:off x="8187194" y="1143540"/>
        <a:ext cx="2320312" cy="500317"/>
      </dsp:txXfrm>
    </dsp:sp>
    <dsp:sp modelId="{E40DDF2A-76A8-4E82-8AB2-4483AD86A2BD}">
      <dsp:nvSpPr>
        <dsp:cNvPr id="0" name=""/>
        <dsp:cNvSpPr/>
      </dsp:nvSpPr>
      <dsp:spPr>
        <a:xfrm>
          <a:off x="8187194" y="1724568"/>
          <a:ext cx="2320312" cy="24688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just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Continuar con el apoyo del equipo técnico y realizar investigaciones conjuntas con el personal de planta para identificar y mitigar limitaciones en la metodología.</a:t>
          </a:r>
          <a:endParaRPr lang="en-US" sz="1400" kern="1200" dirty="0"/>
        </a:p>
      </dsp:txBody>
      <dsp:txXfrm>
        <a:off x="8187194" y="1724568"/>
        <a:ext cx="2320312" cy="24688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LabelDescriptionList">
  <dgm:title val="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l" for="ch" forName="iconRect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A2A188DD-BEF5-3BE2-6354-AA9D0C2EA63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3723296-A3D1-35F5-8F1A-9F386E8E71D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69A81E-7AA7-44F9-AE63-6ECD09CD410B}" type="datetimeFigureOut">
              <a:rPr lang="es-CO" smtClean="0"/>
              <a:t>25/04/2025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B922137-C556-A684-3FA7-8E9D2F72633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772C538-1923-94A1-4F61-8AB6E902B39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849996-5442-4B2A-9C4E-2C48DFF917B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15841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2B623F-B3C6-4452-89E1-5C6C231B562C}" type="datetimeFigureOut">
              <a:rPr lang="es-CO" smtClean="0"/>
              <a:t>25/04/2025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65595-55AE-46AE-8104-B546C2DCAE1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323868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1F41C-2D4A-4296-B5E0-C112A82E408F}" type="datetime1">
              <a:rPr lang="es-ES_tradnl" smtClean="0"/>
              <a:t>25/04/2025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0518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31AB0-C8D3-4C2F-9264-B37C7830430E}" type="datetime1">
              <a:rPr lang="es-ES_tradnl" smtClean="0"/>
              <a:t>25/04/2025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3200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2C12-955A-4E2A-AAC8-C2E691C812D4}" type="datetime1">
              <a:rPr lang="es-ES_tradnl" smtClean="0"/>
              <a:t>25/04/2025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27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C2886-9310-4764-8D3F-3042722B7271}" type="datetime1">
              <a:rPr lang="es-ES_tradnl" smtClean="0"/>
              <a:t>25/04/2025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04263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B8F0-DA65-4F6C-989F-93B51D6BD37A}" type="datetime1">
              <a:rPr lang="es-ES_tradnl" smtClean="0"/>
              <a:t>25/04/2025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03313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CE1F-4359-4F7A-AC87-BA3E874399C9}" type="datetime1">
              <a:rPr lang="es-ES_tradnl" smtClean="0"/>
              <a:t>25/04/2025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18302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534F-F68F-446B-949B-072C7688E500}" type="datetime1">
              <a:rPr lang="es-ES_tradnl" smtClean="0"/>
              <a:t>25/04/2025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21862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2960C-9A27-4CB1-91EE-E2DD7ACD669C}" type="datetime1">
              <a:rPr lang="es-ES_tradnl" smtClean="0"/>
              <a:t>25/04/2025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97167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41B4-D26E-4A09-966F-23C164BEACAB}" type="datetime1">
              <a:rPr lang="es-ES_tradnl" smtClean="0"/>
              <a:t>25/04/2025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40459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68F6F-9000-4BBA-BF79-34A8AC664993}" type="datetime1">
              <a:rPr lang="es-ES_tradnl" smtClean="0"/>
              <a:t>25/04/2025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06710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Arrastre la imagen al marcador de posición o haga clic en el icono para agregar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974DC-CDC4-41BC-BBEC-4A15A58026B2}" type="datetime1">
              <a:rPr lang="es-ES_tradnl" smtClean="0"/>
              <a:t>25/04/2025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05118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9948D-A078-49F7-9FA1-C2B5B4B37ABF}" type="datetime1">
              <a:rPr lang="es-ES_tradnl" smtClean="0"/>
              <a:t>25/04/2025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20085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29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es/photo/418321" TargetMode="Externa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1.xml"/><Relationship Id="rId7" Type="http://schemas.openxmlformats.org/officeDocument/2006/relationships/chart" Target="../charts/char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2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25.sv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Slide Background">
            <a:extLst>
              <a:ext uri="{FF2B5EF4-FFF2-40B4-BE49-F238E27FC236}">
                <a16:creationId xmlns:a16="http://schemas.microsoft.com/office/drawing/2014/main" id="{7B0EAC71-1588-4F05-B8F6-39B63FC63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nt">
            <a:extLst>
              <a:ext uri="{FF2B5EF4-FFF2-40B4-BE49-F238E27FC236}">
                <a16:creationId xmlns:a16="http://schemas.microsoft.com/office/drawing/2014/main" id="{B7D0ACE8-8ED8-4CA7-9DDB-B725E80C04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1700" y="0"/>
            <a:ext cx="1047252" cy="685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9864AAEA-8DC4-4D15-864C-B53C5B4CC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E82F361B-984A-43B6-AFE8-1F14394284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299"/>
            <a:ext cx="12191999" cy="2726601"/>
          </a:xfrm>
          <a:prstGeom prst="rect">
            <a:avLst/>
          </a:prstGeom>
          <a:ln>
            <a:noFill/>
          </a:ln>
          <a:effectLst>
            <a:outerShdw blurRad="596900" dist="330200" dir="7140000" sx="87000" sy="87000" algn="t" rotWithShape="0">
              <a:srgbClr val="000000">
                <a:alpha val="2666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D787984-652C-D3D4-8CEF-0135F4DBF7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5121" y="492880"/>
            <a:ext cx="5496560" cy="180468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1800" kern="1200" dirty="0">
                <a:solidFill>
                  <a:schemeClr val="tx1"/>
                </a:solidFill>
                <a:effectLst/>
              </a:rPr>
              <a:t>Trabajo de grado para optar al título de Ingeniero Químico</a:t>
            </a:r>
            <a:br>
              <a:rPr lang="en-US" sz="1600" kern="1200" dirty="0">
                <a:solidFill>
                  <a:schemeClr val="tx1"/>
                </a:solidFill>
                <a:effectLst/>
              </a:rPr>
            </a:br>
            <a:br>
              <a:rPr lang="en-US" sz="1600" kern="1200" dirty="0">
                <a:solidFill>
                  <a:schemeClr val="tx1"/>
                </a:solidFill>
                <a:effectLst/>
              </a:rPr>
            </a:br>
            <a:r>
              <a:rPr lang="en-US" sz="2700" b="1" kern="1200" dirty="0">
                <a:solidFill>
                  <a:schemeClr val="tx1"/>
                </a:solidFill>
                <a:effectLst/>
              </a:rPr>
              <a:t>Evaluación del efecto de la degradación y maduración del coagulo de caucho natural sobre el contenid</a:t>
            </a:r>
            <a:r>
              <a:rPr lang="en-US" sz="2700" b="1" dirty="0"/>
              <a:t>o</a:t>
            </a:r>
            <a:r>
              <a:rPr lang="en-US" sz="2700" b="1" kern="1200" dirty="0">
                <a:solidFill>
                  <a:schemeClr val="tx1"/>
                </a:solidFill>
                <a:effectLst/>
              </a:rPr>
              <a:t> de DRC en la planta de la compañía cauchera colombiana S.A.</a:t>
            </a:r>
            <a:endParaRPr lang="en-US" sz="1600" b="1" kern="1200" dirty="0">
              <a:solidFill>
                <a:schemeClr val="tx1"/>
              </a:solidFill>
            </a:endParaRPr>
          </a:p>
        </p:txBody>
      </p: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4F2A6A32-9ADF-4DD4-AEA5-0D1FF0F8B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5998" y="0"/>
            <a:ext cx="6096001" cy="6849700"/>
          </a:xfrm>
          <a:prstGeom prst="rect">
            <a:avLst/>
          </a:prstGeom>
          <a:ln>
            <a:noFill/>
          </a:ln>
          <a:effectLst>
            <a:outerShdw blurRad="596900" dist="317500" dir="8820000" sx="87000" sy="87000" algn="t" rotWithShape="0">
              <a:schemeClr val="tx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E7C09E90-C860-CBBF-560B-7B053B07FD4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15" r="14688" b="1"/>
          <a:stretch/>
        </p:blipFill>
        <p:spPr>
          <a:xfrm>
            <a:off x="35500" y="2298703"/>
            <a:ext cx="6095983" cy="4131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5E5C743-DDAD-4BDB-845E-422D8D78B82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7564" r="1" b="1"/>
          <a:stretch/>
        </p:blipFill>
        <p:spPr>
          <a:xfrm>
            <a:off x="6069919" y="983572"/>
            <a:ext cx="6104066" cy="5499283"/>
          </a:xfrm>
          <a:prstGeom prst="rect">
            <a:avLst/>
          </a:prstGeom>
        </p:spPr>
      </p:pic>
      <p:sp>
        <p:nvSpPr>
          <p:cNvPr id="4" name="Subtítulo 3">
            <a:extLst>
              <a:ext uri="{FF2B5EF4-FFF2-40B4-BE49-F238E27FC236}">
                <a16:creationId xmlns:a16="http://schemas.microsoft.com/office/drawing/2014/main" id="{9E748E6F-CA95-A3CA-9F3A-880AB51E36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00826" y="2803488"/>
            <a:ext cx="5611482" cy="312183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700" b="1" dirty="0"/>
              <a:t>Realizado por: </a:t>
            </a:r>
            <a:r>
              <a:rPr lang="en-US" sz="1700" dirty="0"/>
              <a:t>Juan David Suarez Ortiz – 2185585</a:t>
            </a:r>
          </a:p>
          <a:p>
            <a:pPr marL="449580" indent="-228600" algn="l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700" b="1" dirty="0">
                <a:effectLst/>
              </a:rPr>
              <a:t>Director</a:t>
            </a:r>
            <a:r>
              <a:rPr lang="en-US" sz="1700" dirty="0">
                <a:effectLst/>
              </a:rPr>
              <a:t>: Andrea Sandoval -  Ingeniera Química </a:t>
            </a:r>
          </a:p>
          <a:p>
            <a:pPr marL="449580" indent="-228600" algn="l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700" b="1" dirty="0">
                <a:effectLst/>
              </a:rPr>
              <a:t>Codirector: </a:t>
            </a:r>
            <a:r>
              <a:rPr lang="en-US" sz="1700" dirty="0">
                <a:effectLst/>
              </a:rPr>
              <a:t>Cesar Augusto Bravo Sanabria</a:t>
            </a:r>
            <a:r>
              <a:rPr lang="en-US" sz="1700" dirty="0"/>
              <a:t> -</a:t>
            </a:r>
            <a:r>
              <a:rPr lang="en-US" sz="1700" dirty="0">
                <a:effectLst/>
              </a:rPr>
              <a:t>M.Sc. Ingeniero Químico</a:t>
            </a:r>
            <a:r>
              <a:rPr lang="en-US" sz="1700" b="1" dirty="0">
                <a:effectLst/>
              </a:rPr>
              <a:t> </a:t>
            </a:r>
            <a:endParaRPr lang="en-US" sz="1700" dirty="0">
              <a:effectLst/>
            </a:endParaRPr>
          </a:p>
          <a:p>
            <a:pPr marL="449580" indent="-228600" algn="l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700" b="1" dirty="0">
                <a:effectLst/>
              </a:rPr>
              <a:t>Tutor:</a:t>
            </a:r>
            <a:r>
              <a:rPr lang="en-US" sz="1700" dirty="0"/>
              <a:t> </a:t>
            </a:r>
            <a:r>
              <a:rPr lang="en-US" sz="1700" dirty="0">
                <a:effectLst/>
              </a:rPr>
              <a:t>Miller Adrián Carrero -</a:t>
            </a:r>
            <a:r>
              <a:rPr lang="en-US" sz="1700" dirty="0"/>
              <a:t> </a:t>
            </a:r>
            <a:r>
              <a:rPr lang="en-US" sz="1700" dirty="0">
                <a:effectLst/>
              </a:rPr>
              <a:t>Ingeniero Químico</a:t>
            </a:r>
            <a:endParaRPr lang="en-US" sz="1700" dirty="0"/>
          </a:p>
          <a:p>
            <a:r>
              <a:rPr lang="en-US" sz="1700" dirty="0"/>
              <a:t>Escuela de Ingeniería Química UIS 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7B48A15A-AF11-39E8-1BDB-0D6CC13CADA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6041" r="1" b="3688"/>
          <a:stretch/>
        </p:blipFill>
        <p:spPr>
          <a:xfrm>
            <a:off x="8852266" y="5640845"/>
            <a:ext cx="319725" cy="288623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D1108CE-4A25-5FC9-3FE8-4114004CE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30785" y="6484575"/>
            <a:ext cx="2743200" cy="365125"/>
          </a:xfrm>
        </p:spPr>
        <p:txBody>
          <a:bodyPr/>
          <a:lstStyle/>
          <a:p>
            <a:fld id="{233B02DB-5781-F943-94F9-873A9A973557}" type="slidenum">
              <a:rPr lang="es-ES_tradnl" sz="2400" smtClean="0"/>
              <a:t>1</a:t>
            </a:fld>
            <a:endParaRPr lang="es-ES_tradnl" sz="2400" dirty="0"/>
          </a:p>
        </p:txBody>
      </p:sp>
    </p:spTree>
    <p:extLst>
      <p:ext uri="{BB962C8B-B14F-4D97-AF65-F5344CB8AC3E}">
        <p14:creationId xmlns:p14="http://schemas.microsoft.com/office/powerpoint/2010/main" val="6323806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10354B-46EA-985B-25CA-14B0DF80A6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041805-21F9-DCF1-43B5-5A5CE5177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24250"/>
            <a:ext cx="3418659" cy="5583148"/>
          </a:xfrm>
        </p:spPr>
        <p:txBody>
          <a:bodyPr anchor="ctr">
            <a:normAutofit/>
          </a:bodyPr>
          <a:lstStyle/>
          <a:p>
            <a:pPr algn="ctr"/>
            <a:r>
              <a:rPr lang="es-CO" sz="2800" b="1" dirty="0"/>
              <a:t>Metodología</a:t>
            </a:r>
            <a:br>
              <a:rPr lang="es-CO" dirty="0"/>
            </a:br>
            <a:br>
              <a:rPr lang="es-CO" dirty="0"/>
            </a:br>
            <a:r>
              <a:rPr lang="es-CO" sz="1600" dirty="0">
                <a:latin typeface="Calibri (Cuerpo)"/>
              </a:rPr>
              <a:t>Fase 2-3. Ejecución de pruebas y análisis de resultados. </a:t>
            </a:r>
            <a:br>
              <a:rPr lang="es-CO" sz="1600" dirty="0">
                <a:latin typeface="Calibri (Cuerpo)"/>
              </a:rPr>
            </a:br>
            <a:r>
              <a:rPr lang="es-CO" sz="1600" b="1" dirty="0">
                <a:latin typeface="Calibri (Cuerpo)"/>
              </a:rPr>
              <a:t>Objetivo 2-3 </a:t>
            </a: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787FFC25-35F4-B248-5874-8C8F122FC7F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6000237"/>
              </p:ext>
            </p:extLst>
          </p:nvPr>
        </p:nvGraphicFramePr>
        <p:xfrm>
          <a:off x="4588677" y="647754"/>
          <a:ext cx="6965233" cy="5536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868BEB06-0480-1084-DCDD-E9D925399B45}"/>
              </a:ext>
            </a:extLst>
          </p:cNvPr>
          <p:cNvSpPr/>
          <p:nvPr/>
        </p:nvSpPr>
        <p:spPr>
          <a:xfrm>
            <a:off x="4588676" y="4647052"/>
            <a:ext cx="6965233" cy="1660842"/>
          </a:xfrm>
          <a:prstGeom prst="roundRect">
            <a:avLst>
              <a:gd name="adj" fmla="val 10000"/>
            </a:avLst>
          </a:pr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CO"/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id="{2DFD007C-2AE0-F7A9-50A7-FD45298598E0}"/>
              </a:ext>
            </a:extLst>
          </p:cNvPr>
          <p:cNvGrpSpPr/>
          <p:nvPr/>
        </p:nvGrpSpPr>
        <p:grpSpPr>
          <a:xfrm>
            <a:off x="5956847" y="4379668"/>
            <a:ext cx="5487972" cy="1804226"/>
            <a:chOff x="1477260" y="2360914"/>
            <a:chExt cx="5487972" cy="1804226"/>
          </a:xfrm>
        </p:grpSpPr>
        <p:sp>
          <p:nvSpPr>
            <p:cNvPr id="15" name="Rectángulo 14">
              <a:extLst>
                <a:ext uri="{FF2B5EF4-FFF2-40B4-BE49-F238E27FC236}">
                  <a16:creationId xmlns:a16="http://schemas.microsoft.com/office/drawing/2014/main" id="{637FBDEE-1A2D-BDD9-991C-6647334F34E6}"/>
                </a:ext>
              </a:extLst>
            </p:cNvPr>
            <p:cNvSpPr/>
            <p:nvPr/>
          </p:nvSpPr>
          <p:spPr>
            <a:xfrm>
              <a:off x="1918272" y="2360914"/>
              <a:ext cx="5046960" cy="166084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O"/>
            </a:p>
          </p:txBody>
        </p: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6B13486C-2D05-20AF-ED0E-1007EAB26F3C}"/>
                </a:ext>
              </a:extLst>
            </p:cNvPr>
            <p:cNvSpPr txBox="1"/>
            <p:nvPr/>
          </p:nvSpPr>
          <p:spPr>
            <a:xfrm>
              <a:off x="1477260" y="2504298"/>
              <a:ext cx="5046960" cy="16608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5772" tIns="175772" rIns="175772" bIns="175772" numCol="1" spcCol="1270" anchor="ctr" anchorCtr="0">
              <a:noAutofit/>
            </a:bodyPr>
            <a:lstStyle/>
            <a:p>
              <a:pPr marL="0" lvl="0" indent="0" algn="just" defTabSz="11112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O" sz="1600" b="1" kern="1200" dirty="0"/>
                <a:t>Actividad 8-</a:t>
              </a:r>
              <a:r>
                <a:rPr lang="es-CO" sz="1600" b="1" dirty="0"/>
                <a:t>9:</a:t>
              </a:r>
              <a:r>
                <a:rPr lang="es-CO" sz="1600" b="1" kern="1200" dirty="0"/>
                <a:t> </a:t>
              </a:r>
              <a:r>
                <a:rPr lang="es-CO" sz="1600" kern="1200" dirty="0"/>
                <a:t>Evaluación de efectos e interacción de las variables, parámetros, graficas, FTIR.</a:t>
              </a:r>
              <a:endParaRPr lang="en-US" sz="1600" b="1" kern="1200" dirty="0"/>
            </a:p>
          </p:txBody>
        </p:sp>
      </p:grpSp>
      <p:sp>
        <p:nvSpPr>
          <p:cNvPr id="6" name="Rectángulo 5">
            <a:extLst>
              <a:ext uri="{FF2B5EF4-FFF2-40B4-BE49-F238E27FC236}">
                <a16:creationId xmlns:a16="http://schemas.microsoft.com/office/drawing/2014/main" id="{39BBC8E2-2909-67DE-3A18-5859DFF3E473}"/>
              </a:ext>
            </a:extLst>
          </p:cNvPr>
          <p:cNvSpPr/>
          <p:nvPr/>
        </p:nvSpPr>
        <p:spPr>
          <a:xfrm>
            <a:off x="4965097" y="4964040"/>
            <a:ext cx="913463" cy="913463"/>
          </a:xfrm>
          <a:prstGeom prst="rect">
            <a:avLst/>
          </a:prstGeom>
          <a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000" r="-10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/>
          </a:p>
        </p:txBody>
      </p:sp>
      <p:sp>
        <p:nvSpPr>
          <p:cNvPr id="4" name="Marcador de número de diapositiva 4">
            <a:extLst>
              <a:ext uri="{FF2B5EF4-FFF2-40B4-BE49-F238E27FC236}">
                <a16:creationId xmlns:a16="http://schemas.microsoft.com/office/drawing/2014/main" id="{2608B45C-1962-ECEB-F2AC-0658676FDD29}"/>
              </a:ext>
            </a:extLst>
          </p:cNvPr>
          <p:cNvSpPr txBox="1">
            <a:spLocks/>
          </p:cNvSpPr>
          <p:nvPr/>
        </p:nvSpPr>
        <p:spPr>
          <a:xfrm>
            <a:off x="9430785" y="64845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_tradn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3B02DB-5781-F943-94F9-873A9A973557}" type="slidenum">
              <a:rPr lang="es-ES_tradnl" sz="2400" smtClean="0"/>
              <a:pPr/>
              <a:t>10</a:t>
            </a:fld>
            <a:endParaRPr lang="es-ES_tradnl" sz="2400" dirty="0"/>
          </a:p>
        </p:txBody>
      </p:sp>
      <p:pic>
        <p:nvPicPr>
          <p:cNvPr id="7" name="Imagen 6" descr="Imagen que contiene Texto&#10;&#10;Descripción generada automáticamente">
            <a:extLst>
              <a:ext uri="{FF2B5EF4-FFF2-40B4-BE49-F238E27FC236}">
                <a16:creationId xmlns:a16="http://schemas.microsoft.com/office/drawing/2014/main" id="{317B1F53-6ED5-4541-9901-D47A7B432B5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0" y="3563612"/>
            <a:ext cx="4442988" cy="68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04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058A14AF-9FB5-4CC7-BA35-E8E85D3ED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306B10C-4402-6D7D-04A2-B9BE1382A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662" y="386930"/>
            <a:ext cx="10066122" cy="1298448"/>
          </a:xfrm>
        </p:spPr>
        <p:txBody>
          <a:bodyPr anchor="b">
            <a:normAutofit/>
          </a:bodyPr>
          <a:lstStyle/>
          <a:p>
            <a:r>
              <a:rPr lang="es-CO" sz="2800" b="1" dirty="0"/>
              <a:t>Resultados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A9A4357-BD1D-4622-A4FE-766E6AB8DE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-2" y="1998845"/>
            <a:ext cx="11454595" cy="781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267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6995CE5-F890-4ABA-82A2-26507CE8D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28040" y="2313027"/>
            <a:ext cx="7817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7E7B03EF-E1E9-E539-A942-3457DF1D97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9418" y="1444208"/>
            <a:ext cx="6058804" cy="5082825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700F019-1D22-0A92-F5CE-7D18664C4AD9}"/>
              </a:ext>
            </a:extLst>
          </p:cNvPr>
          <p:cNvSpPr txBox="1">
            <a:spLocks/>
          </p:cNvSpPr>
          <p:nvPr/>
        </p:nvSpPr>
        <p:spPr>
          <a:xfrm>
            <a:off x="9430785" y="64845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_tradn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3B02DB-5781-F943-94F9-873A9A973557}" type="slidenum">
              <a:rPr lang="es-ES_tradnl" sz="2400" smtClean="0"/>
              <a:pPr/>
              <a:t>11</a:t>
            </a:fld>
            <a:endParaRPr lang="es-ES_tradnl" sz="2400" dirty="0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35833288-0358-4F6C-9417-FA8A2199C1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287" y="2389218"/>
            <a:ext cx="4788175" cy="321973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just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altLang="es-CO" sz="16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Cuerpo)"/>
                <a:cs typeface="Arial" panose="020B0604020202020204" pitchFamily="34" charset="0"/>
              </a:rPr>
              <a:t>Evaluación </a:t>
            </a:r>
            <a:r>
              <a:rPr kumimoji="0" lang="es-ES" altLang="es-CO" sz="16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Cuerpo)"/>
                <a:cs typeface="Arial" panose="020B0604020202020204" pitchFamily="34" charset="0"/>
              </a:rPr>
              <a:t>del efecto del tiempo de maduración y condiciones de almacenamiento sobre las mermas y el %DRC.</a:t>
            </a:r>
          </a:p>
          <a:p>
            <a:pPr marL="0" marR="0" lvl="0" indent="0" algn="just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ES" altLang="es-CO" sz="16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(Cuerpo)"/>
              <a:cs typeface="Arial" panose="020B0604020202020204" pitchFamily="34" charset="0"/>
            </a:endParaRPr>
          </a:p>
          <a:p>
            <a:pPr marL="228600" marR="0" lvl="0" indent="-228600" algn="just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altLang="es-CO" sz="16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Cuerpo)"/>
                <a:cs typeface="Arial" panose="020B0604020202020204" pitchFamily="34" charset="0"/>
              </a:rPr>
              <a:t>Validación de la metodología del %DRC mediante una prueba estadística adicional.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CO" altLang="es-CO" sz="16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(Cuerpo)"/>
              <a:cs typeface="Arial" panose="020B0604020202020204" pitchFamily="34" charset="0"/>
            </a:endParaRPr>
          </a:p>
          <a:p>
            <a:pPr marL="228600" marR="0" lvl="0" indent="-228600" algn="just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16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(Cuerpo)"/>
                <a:ea typeface="Calibri" panose="020F0502020204030204" pitchFamily="34" charset="0"/>
                <a:cs typeface="Arial" panose="020B0604020202020204" pitchFamily="34" charset="0"/>
              </a:rPr>
              <a:t>Determinación de las demás variables dependientes, Mermas, Viscosidad, Plasticidad. </a:t>
            </a:r>
            <a:endParaRPr kumimoji="0" lang="es-CO" altLang="es-CO" sz="16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(Cuerpo)"/>
              <a:cs typeface="Arial" panose="020B0604020202020204" pitchFamily="34" charset="0"/>
            </a:endParaRPr>
          </a:p>
          <a:p>
            <a:pPr marL="0" indent="0" algn="just" eaLnBrk="0" fontAlgn="base" hangingPunct="0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" altLang="es-CO" sz="1600" b="1" dirty="0">
                <a:latin typeface="Calibri (Cuerpo)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3108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0">
            <a:extLst>
              <a:ext uri="{FF2B5EF4-FFF2-40B4-BE49-F238E27FC236}">
                <a16:creationId xmlns:a16="http://schemas.microsoft.com/office/drawing/2014/main" id="{91DC6ABD-215C-4EA8-A483-CEF5B99AB3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C68B37D-C038-5AE2-C08B-33B3C82EB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222" y="680406"/>
            <a:ext cx="4171994" cy="128657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s-CO" sz="2800" b="1" dirty="0"/>
              <a:t>Análisis tipo efecto de X sobre Y (causa-efecto)</a:t>
            </a:r>
            <a:endParaRPr lang="en-US" sz="28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FDDEC27-187B-4877-7CB3-8DD4AB6B198F}"/>
              </a:ext>
            </a:extLst>
          </p:cNvPr>
          <p:cNvSpPr txBox="1"/>
          <p:nvPr/>
        </p:nvSpPr>
        <p:spPr>
          <a:xfrm>
            <a:off x="1473995" y="2036823"/>
            <a:ext cx="3223980" cy="584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Diseño de experimental</a:t>
            </a:r>
          </a:p>
        </p:txBody>
      </p:sp>
      <p:grpSp>
        <p:nvGrpSpPr>
          <p:cNvPr id="18" name="Group 12">
            <a:extLst>
              <a:ext uri="{FF2B5EF4-FFF2-40B4-BE49-F238E27FC236}">
                <a16:creationId xmlns:a16="http://schemas.microsoft.com/office/drawing/2014/main" id="{3AF6A671-C637-4547-85F4-51B6D18813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416432" y="1"/>
            <a:ext cx="2446384" cy="5777808"/>
            <a:chOff x="329184" y="1"/>
            <a:chExt cx="524256" cy="5777808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575CF26-3D3C-4C5A-A2B7-00432016EF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1208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9413ED5-9ED4-4772-BCE4-2BCAE6B12E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86598" y="269324"/>
            <a:ext cx="6116779" cy="62087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7F311966-505A-AA14-A0D6-6EB14AF5F27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2510488"/>
              </p:ext>
            </p:extLst>
          </p:nvPr>
        </p:nvGraphicFramePr>
        <p:xfrm>
          <a:off x="5386597" y="2329102"/>
          <a:ext cx="6116780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473">
                  <a:extLst>
                    <a:ext uri="{9D8B030D-6E8A-4147-A177-3AD203B41FA5}">
                      <a16:colId xmlns:a16="http://schemas.microsoft.com/office/drawing/2014/main" val="3139369436"/>
                    </a:ext>
                  </a:extLst>
                </a:gridCol>
                <a:gridCol w="1482932">
                  <a:extLst>
                    <a:ext uri="{9D8B030D-6E8A-4147-A177-3AD203B41FA5}">
                      <a16:colId xmlns:a16="http://schemas.microsoft.com/office/drawing/2014/main" val="1685944459"/>
                    </a:ext>
                  </a:extLst>
                </a:gridCol>
                <a:gridCol w="917125">
                  <a:extLst>
                    <a:ext uri="{9D8B030D-6E8A-4147-A177-3AD203B41FA5}">
                      <a16:colId xmlns:a16="http://schemas.microsoft.com/office/drawing/2014/main" val="2373570082"/>
                    </a:ext>
                  </a:extLst>
                </a:gridCol>
                <a:gridCol w="440616">
                  <a:extLst>
                    <a:ext uri="{9D8B030D-6E8A-4147-A177-3AD203B41FA5}">
                      <a16:colId xmlns:a16="http://schemas.microsoft.com/office/drawing/2014/main" val="848586062"/>
                    </a:ext>
                  </a:extLst>
                </a:gridCol>
                <a:gridCol w="1264377">
                  <a:extLst>
                    <a:ext uri="{9D8B030D-6E8A-4147-A177-3AD203B41FA5}">
                      <a16:colId xmlns:a16="http://schemas.microsoft.com/office/drawing/2014/main" val="1581804248"/>
                    </a:ext>
                  </a:extLst>
                </a:gridCol>
                <a:gridCol w="806315">
                  <a:extLst>
                    <a:ext uri="{9D8B030D-6E8A-4147-A177-3AD203B41FA5}">
                      <a16:colId xmlns:a16="http://schemas.microsoft.com/office/drawing/2014/main" val="976763676"/>
                    </a:ext>
                  </a:extLst>
                </a:gridCol>
                <a:gridCol w="869942">
                  <a:extLst>
                    <a:ext uri="{9D8B030D-6E8A-4147-A177-3AD203B41FA5}">
                      <a16:colId xmlns:a16="http://schemas.microsoft.com/office/drawing/2014/main" val="1540150859"/>
                    </a:ext>
                  </a:extLst>
                </a:gridCol>
              </a:tblGrid>
              <a:tr h="52825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>
                          <a:effectLst/>
                        </a:rPr>
                        <a:t>Lote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>
                          <a:effectLst/>
                        </a:rPr>
                        <a:t>Condición de almacenamiento   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>
                          <a:effectLst/>
                        </a:rPr>
                        <a:t>Grado de maduración [Días]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>
                          <a:effectLst/>
                        </a:rPr>
                        <a:t>DRC [%]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</a:rPr>
                        <a:t>Merma en almacenamiento [%]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>
                          <a:effectLst/>
                        </a:rPr>
                        <a:t>Viscosidad Mooney del lote [</a:t>
                      </a:r>
                      <a:r>
                        <a:rPr lang="es-ES" sz="1400" b="1" u="none" strike="noStrike" err="1">
                          <a:effectLst/>
                        </a:rPr>
                        <a:t>Cp</a:t>
                      </a:r>
                      <a:r>
                        <a:rPr lang="es-ES" sz="1400" b="1" u="none" strike="noStrike">
                          <a:effectLst/>
                        </a:rPr>
                        <a:t>]</a:t>
                      </a:r>
                      <a:endParaRPr lang="es-ES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>
                          <a:effectLst/>
                        </a:rPr>
                        <a:t>Plasticidad P</a:t>
                      </a:r>
                      <a:r>
                        <a:rPr lang="es-CO" sz="1400" b="1" u="none" strike="noStrike" baseline="-25000">
                          <a:effectLst/>
                        </a:rPr>
                        <a:t>0</a:t>
                      </a:r>
                      <a:r>
                        <a:rPr lang="es-CO" sz="1400" b="1" u="none" strike="noStrike">
                          <a:effectLst/>
                        </a:rPr>
                        <a:t> 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9921899"/>
                  </a:ext>
                </a:extLst>
              </a:tr>
              <a:tr h="195121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>
                          <a:effectLst/>
                        </a:rPr>
                        <a:t>A1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>
                          <a:effectLst/>
                        </a:rPr>
                        <a:t>Intemperie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0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66.63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50" u="none" strike="noStrike">
                          <a:effectLst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50" u="none" strike="noStrike">
                          <a:effectLst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50" u="none" strike="noStrike">
                          <a:effectLst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91016722"/>
                  </a:ext>
                </a:extLst>
              </a:tr>
              <a:tr h="195121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>
                          <a:effectLst/>
                        </a:rPr>
                        <a:t>A1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>
                          <a:effectLst/>
                        </a:rPr>
                        <a:t>Intemperie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71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71.56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400" u="none" strike="noStrike">
                          <a:effectLst/>
                        </a:rPr>
                        <a:t>-15.66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400" u="none" strike="noStrike" dirty="0">
                          <a:effectLst/>
                        </a:rPr>
                        <a:t>58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400" u="none" strike="noStrike" dirty="0">
                          <a:effectLst/>
                        </a:rPr>
                        <a:t>19.2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79260242"/>
                  </a:ext>
                </a:extLst>
              </a:tr>
              <a:tr h="195121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>
                          <a:effectLst/>
                        </a:rPr>
                        <a:t>A2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>
                          <a:effectLst/>
                        </a:rPr>
                        <a:t>Intemperie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0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66.84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50" u="none" strike="noStrike">
                          <a:effectLst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50" u="none" strike="noStrike">
                          <a:effectLst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50" u="none" strike="noStrike" dirty="0">
                          <a:effectLst/>
                        </a:rPr>
                        <a:t>0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94974586"/>
                  </a:ext>
                </a:extLst>
              </a:tr>
              <a:tr h="195121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>
                          <a:effectLst/>
                        </a:rPr>
                        <a:t>A2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>
                          <a:effectLst/>
                        </a:rPr>
                        <a:t>Intemperie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42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70.91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400" u="none" strike="noStrike">
                          <a:effectLst/>
                        </a:rPr>
                        <a:t>-5.91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400" u="none" strike="noStrike" dirty="0">
                          <a:effectLst/>
                        </a:rPr>
                        <a:t>65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400" u="none" strike="noStrike" dirty="0">
                          <a:effectLst/>
                        </a:rPr>
                        <a:t>28.3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2906221"/>
                  </a:ext>
                </a:extLst>
              </a:tr>
              <a:tr h="195121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>
                          <a:effectLst/>
                        </a:rPr>
                        <a:t>B1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>
                          <a:effectLst/>
                        </a:rPr>
                        <a:t>Bajo techo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0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62.73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50" u="none" strike="noStrike">
                          <a:effectLst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50" u="none" strike="noStrike">
                          <a:effectLst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50" u="none" strike="noStrike">
                          <a:effectLst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07641515"/>
                  </a:ext>
                </a:extLst>
              </a:tr>
              <a:tr h="195121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>
                          <a:effectLst/>
                        </a:rPr>
                        <a:t>B1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 dirty="0">
                          <a:effectLst/>
                        </a:rPr>
                        <a:t>Bajo techo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25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76.7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400" u="none" strike="noStrike" dirty="0">
                          <a:effectLst/>
                        </a:rPr>
                        <a:t>-3.76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400" u="none" strike="noStrike">
                          <a:effectLst/>
                        </a:rPr>
                        <a:t>82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400" u="none" strike="noStrike">
                          <a:effectLst/>
                        </a:rPr>
                        <a:t>34.4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07576328"/>
                  </a:ext>
                </a:extLst>
              </a:tr>
              <a:tr h="195121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>
                          <a:effectLst/>
                        </a:rPr>
                        <a:t>B2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>
                          <a:effectLst/>
                        </a:rPr>
                        <a:t>Intemperie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0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66.31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50" u="none" strike="noStrike">
                          <a:effectLst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50" u="none" strike="noStrike">
                          <a:effectLst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50" u="none" strike="noStrike">
                          <a:effectLst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991452274"/>
                  </a:ext>
                </a:extLst>
              </a:tr>
              <a:tr h="195121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>
                          <a:effectLst/>
                        </a:rPr>
                        <a:t>B2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 dirty="0">
                          <a:effectLst/>
                        </a:rPr>
                        <a:t>Intemperie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25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69.09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400" u="none" strike="noStrike">
                          <a:effectLst/>
                        </a:rPr>
                        <a:t>-9.45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400" u="none" strike="noStrike">
                          <a:effectLst/>
                        </a:rPr>
                        <a:t>76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400" u="none" strike="noStrike" dirty="0">
                          <a:effectLst/>
                        </a:rPr>
                        <a:t>32.8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93845910"/>
                  </a:ext>
                </a:extLst>
              </a:tr>
            </a:tbl>
          </a:graphicData>
        </a:graphic>
      </p:graphicFrame>
      <p:pic>
        <p:nvPicPr>
          <p:cNvPr id="10" name="Imagen 9">
            <a:extLst>
              <a:ext uri="{FF2B5EF4-FFF2-40B4-BE49-F238E27FC236}">
                <a16:creationId xmlns:a16="http://schemas.microsoft.com/office/drawing/2014/main" id="{BC7BD2A2-5227-C8FC-01EA-54BADAD8E1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412" r="16008" b="15630"/>
          <a:stretch/>
        </p:blipFill>
        <p:spPr>
          <a:xfrm>
            <a:off x="193243" y="2881971"/>
            <a:ext cx="4939385" cy="1444932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4AE6E38-CAF4-9021-CC90-E3446298498D}"/>
              </a:ext>
            </a:extLst>
          </p:cNvPr>
          <p:cNvSpPr txBox="1">
            <a:spLocks/>
          </p:cNvSpPr>
          <p:nvPr/>
        </p:nvSpPr>
        <p:spPr>
          <a:xfrm>
            <a:off x="9430785" y="64845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_tradn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3B02DB-5781-F943-94F9-873A9A973557}" type="slidenum">
              <a:rPr lang="es-ES_tradnl" sz="2400" smtClean="0"/>
              <a:pPr/>
              <a:t>12</a:t>
            </a:fld>
            <a:endParaRPr lang="es-ES_tradnl" sz="24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D25E0C6-CB01-475C-9F7E-5BC9FF263381}"/>
              </a:ext>
            </a:extLst>
          </p:cNvPr>
          <p:cNvSpPr txBox="1"/>
          <p:nvPr/>
        </p:nvSpPr>
        <p:spPr>
          <a:xfrm>
            <a:off x="8597245" y="3280528"/>
            <a:ext cx="3073139" cy="81070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53EF7262-1391-461B-A766-81A4228894EC}"/>
              </a:ext>
            </a:extLst>
          </p:cNvPr>
          <p:cNvSpPr txBox="1"/>
          <p:nvPr/>
        </p:nvSpPr>
        <p:spPr>
          <a:xfrm>
            <a:off x="329184" y="4900835"/>
            <a:ext cx="48034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dirty="0"/>
              <a:t>La calidad del Caucho Técnicamente Especificado (TSR) se evalúa mediante análisis fisicoquímicos según las normas ASTM D1278 − 91a (2020), NTC 441 y NTC 337. </a:t>
            </a:r>
            <a:endParaRPr lang="es-CO" sz="1600" dirty="0"/>
          </a:p>
        </p:txBody>
      </p:sp>
    </p:spTree>
    <p:extLst>
      <p:ext uri="{BB962C8B-B14F-4D97-AF65-F5344CB8AC3E}">
        <p14:creationId xmlns:p14="http://schemas.microsoft.com/office/powerpoint/2010/main" val="329638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Slide Background">
            <a:extLst>
              <a:ext uri="{FF2B5EF4-FFF2-40B4-BE49-F238E27FC236}">
                <a16:creationId xmlns:a16="http://schemas.microsoft.com/office/drawing/2014/main" id="{9F7D5CDA-D291-4307-BF55-1381FED296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D631948-6A69-533C-BA1F-BCD43089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228" y="360114"/>
            <a:ext cx="5334197" cy="1708242"/>
          </a:xfrm>
        </p:spPr>
        <p:txBody>
          <a:bodyPr anchor="ctr">
            <a:normAutofit/>
          </a:bodyPr>
          <a:lstStyle/>
          <a:p>
            <a:r>
              <a:rPr lang="es-ES" sz="2800" b="1" dirty="0"/>
              <a:t>Análisis del efecto de los factores sobre cada variable dependiente</a:t>
            </a:r>
            <a:endParaRPr lang="es-CO" sz="2800" b="1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656DB3A1-D26C-FC6F-5DCE-6D64C6B34E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93006" y="2231225"/>
            <a:ext cx="5806640" cy="37698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</a:pPr>
            <a:r>
              <a:rPr kumimoji="0" lang="es-ES" altLang="es-CO" sz="1700" b="1" i="0" u="none" strike="noStrike" cap="none" normalizeH="0" baseline="0" dirty="0">
                <a:ln>
                  <a:noFill/>
                </a:ln>
                <a:effectLst/>
                <a:latin typeface="Calibri (Cuerpo)"/>
              </a:rPr>
              <a:t> Efecto del grado de maduración sobre el %DRC:</a:t>
            </a: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s-ES" altLang="es-CO" sz="1600" b="0" i="0" u="none" strike="noStrike" cap="none" normalizeH="0" baseline="0" dirty="0">
                <a:ln>
                  <a:noFill/>
                </a:ln>
                <a:effectLst/>
                <a:latin typeface="Calibri (Cuerpo)"/>
              </a:rPr>
              <a:t>El grado de maduración tiene un efecto positivo sobre el %DRC; más días de maduración tienden a concentrar más los sólidos.</a:t>
            </a:r>
          </a:p>
          <a:p>
            <a: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</a:pPr>
            <a:r>
              <a:rPr kumimoji="0" lang="es-ES" altLang="es-CO" sz="1700" b="1" i="0" u="none" strike="noStrike" cap="none" normalizeH="0" baseline="0" dirty="0">
                <a:ln>
                  <a:noFill/>
                </a:ln>
                <a:effectLst/>
                <a:latin typeface="Calibri (Cuerpo)"/>
              </a:rPr>
              <a:t> Efecto del almacenamiento sobre la merma:</a:t>
            </a: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s-ES" altLang="es-CO" sz="1600" b="0" i="0" u="none" strike="noStrike" cap="none" normalizeH="0" baseline="0" dirty="0">
                <a:ln>
                  <a:noFill/>
                </a:ln>
                <a:effectLst/>
                <a:latin typeface="Calibri (Cuerpo)"/>
              </a:rPr>
              <a:t>A igual tiempo de maduración, la intemperie genera mayor merma, indicando que el ambiente agreste (sol, humedad) favorece la degradación.</a:t>
            </a:r>
          </a:p>
          <a:p>
            <a: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</a:pPr>
            <a:r>
              <a:rPr kumimoji="0" lang="es-ES" altLang="es-CO" sz="1700" b="1" i="0" u="none" strike="noStrike" cap="none" normalizeH="0" baseline="0" dirty="0">
                <a:ln>
                  <a:noFill/>
                </a:ln>
                <a:effectLst/>
                <a:latin typeface="Calibri (Cuerpo)"/>
              </a:rPr>
              <a:t>Efecto combinado sobre la viscosidad Mooney</a:t>
            </a: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s-ES" altLang="es-CO" sz="1600" b="0" i="0" u="none" strike="noStrike" cap="none" normalizeH="0" baseline="0" dirty="0">
                <a:ln>
                  <a:noFill/>
                </a:ln>
                <a:effectLst/>
                <a:latin typeface="Calibri (Cuerpo)"/>
              </a:rPr>
              <a:t>La viscosidad Mooney mejora con bajo techo y mayor maduración, siendo un posible indicador de mejor calidad.</a:t>
            </a:r>
          </a:p>
          <a:p>
            <a: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</a:pPr>
            <a:r>
              <a:rPr kumimoji="0" lang="es-ES" altLang="es-CO" sz="1700" b="1" i="0" u="none" strike="noStrike" cap="none" normalizeH="0" baseline="0" dirty="0">
                <a:ln>
                  <a:noFill/>
                </a:ln>
                <a:effectLst/>
                <a:latin typeface="Calibri (Cuerpo)"/>
              </a:rPr>
              <a:t>Efecto sobre plasticidad P₀</a:t>
            </a: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s-ES" altLang="es-CO" sz="1600" b="0" i="0" u="none" strike="noStrike" cap="none" normalizeH="0" baseline="0" dirty="0">
                <a:ln>
                  <a:noFill/>
                </a:ln>
                <a:effectLst/>
                <a:latin typeface="Calibri (Cuerpo)"/>
              </a:rPr>
              <a:t>La plasticidad aumenta con mayor tiempo de maduración y se ve favorecida en condiciones controladas de almacenamiento.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634FC21-7CCD-40FB-E97C-35D402B36E56}"/>
              </a:ext>
            </a:extLst>
          </p:cNvPr>
          <p:cNvSpPr txBox="1">
            <a:spLocks/>
          </p:cNvSpPr>
          <p:nvPr/>
        </p:nvSpPr>
        <p:spPr>
          <a:xfrm>
            <a:off x="9430785" y="64845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_tradn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3B02DB-5781-F943-94F9-873A9A973557}" type="slidenum">
              <a:rPr lang="es-ES_tradnl" sz="2400" smtClean="0"/>
              <a:pPr/>
              <a:t>13</a:t>
            </a:fld>
            <a:endParaRPr lang="es-ES_tradnl" sz="2400" dirty="0"/>
          </a:p>
        </p:txBody>
      </p:sp>
      <p:pic>
        <p:nvPicPr>
          <p:cNvPr id="16" name="Imagen 15" descr="Interfaz de usuario gráfica, Diagrama, Aplicación&#10;&#10;El contenido generado por IA puede ser incorrecto.">
            <a:extLst>
              <a:ext uri="{FF2B5EF4-FFF2-40B4-BE49-F238E27FC236}">
                <a16:creationId xmlns:a16="http://schemas.microsoft.com/office/drawing/2014/main" id="{EA09376C-806E-402D-858F-7E428F06D5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507" r="-3644" b="-9340"/>
          <a:stretch/>
        </p:blipFill>
        <p:spPr>
          <a:xfrm>
            <a:off x="7192652" y="342831"/>
            <a:ext cx="4588068" cy="6160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266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385E1BDC-A9B0-4A87-82E3-F3187F69A8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0990C621-3B8B-4820-8328-D47EF7CE8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416" y="365125"/>
            <a:ext cx="11167447" cy="2089317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A8CBE21-ACE7-FE39-5BF9-78861325B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1560" y="586822"/>
            <a:ext cx="3657600" cy="1645920"/>
          </a:xfrm>
        </p:spPr>
        <p:txBody>
          <a:bodyPr>
            <a:normAutofit/>
          </a:bodyPr>
          <a:lstStyle/>
          <a:p>
            <a:r>
              <a:rPr lang="es-ES" sz="2800" b="1" dirty="0"/>
              <a:t>Resultados de caracterización FTIR del coagulo </a:t>
            </a:r>
            <a:endParaRPr lang="es-CO" sz="2800" b="1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1A2385B-1D2A-4E17-84FA-6CB7F0AAE4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1057739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E791F2F-79DB-4CC0-9FA1-001E3E91E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243541" y="1400638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4382B0C-6A1C-EDBA-1E6E-5BBFD88165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9663" y="773408"/>
            <a:ext cx="6106742" cy="1645920"/>
          </a:xfrm>
        </p:spPr>
        <p:txBody>
          <a:bodyPr anchor="ctr">
            <a:normAutofit/>
          </a:bodyPr>
          <a:lstStyle/>
          <a:p>
            <a:pPr algn="just"/>
            <a:r>
              <a:rPr lang="es-CO" sz="1600" kern="100" dirty="0">
                <a:effectLst/>
                <a:latin typeface="Calibri (Cuerpo)"/>
                <a:ea typeface="Calibri" panose="020F0502020204030204" pitchFamily="34" charset="0"/>
                <a:cs typeface="Arial" panose="020B0604020202020204" pitchFamily="34" charset="0"/>
              </a:rPr>
              <a:t>En las regiones características del caucho natural se encuentra el carbono </a:t>
            </a:r>
            <a:r>
              <a:rPr lang="es-CO" sz="1600" kern="100" dirty="0">
                <a:latin typeface="Calibri (Cuerpo)"/>
                <a:ea typeface="Calibri" panose="020F0502020204030204" pitchFamily="34" charset="0"/>
                <a:cs typeface="Arial" panose="020B0604020202020204" pitchFamily="34" charset="0"/>
              </a:rPr>
              <a:t>i2850-2980nsaturado </a:t>
            </a:r>
            <a:r>
              <a:rPr lang="es-CO" sz="1600" kern="100" dirty="0">
                <a:effectLst/>
                <a:latin typeface="Calibri (Cuerpo)"/>
                <a:ea typeface="Calibri" panose="020F0502020204030204" pitchFamily="34" charset="0"/>
                <a:cs typeface="Arial" panose="020B0604020202020204" pitchFamily="34" charset="0"/>
              </a:rPr>
              <a:t>en 1660 y 840 cm</a:t>
            </a:r>
            <a:r>
              <a:rPr lang="es-CO" sz="1600" kern="100" baseline="30000" dirty="0">
                <a:effectLst/>
                <a:latin typeface="Calibri (Cuerpo)"/>
                <a:ea typeface="Calibri" panose="020F0502020204030204" pitchFamily="34" charset="0"/>
                <a:cs typeface="Arial" panose="020B0604020202020204" pitchFamily="34" charset="0"/>
              </a:rPr>
              <a:t>-1</a:t>
            </a:r>
            <a:r>
              <a:rPr lang="es-CO" sz="1600" kern="100" dirty="0">
                <a:effectLst/>
                <a:latin typeface="Calibri (Cuerpo)"/>
                <a:ea typeface="Calibri" panose="020F0502020204030204" pitchFamily="34" charset="0"/>
                <a:cs typeface="Arial" panose="020B0604020202020204" pitchFamily="34" charset="0"/>
              </a:rPr>
              <a:t>, los hidrocarburos en cm</a:t>
            </a:r>
            <a:r>
              <a:rPr lang="es-CO" sz="1600" kern="100" baseline="30000" dirty="0">
                <a:effectLst/>
                <a:latin typeface="Calibri (Cuerpo)"/>
                <a:ea typeface="Calibri" panose="020F0502020204030204" pitchFamily="34" charset="0"/>
                <a:cs typeface="Arial" panose="020B0604020202020204" pitchFamily="34" charset="0"/>
              </a:rPr>
              <a:t>-1 </a:t>
            </a:r>
            <a:r>
              <a:rPr lang="es-CO" sz="1600" kern="100" dirty="0">
                <a:effectLst/>
                <a:latin typeface="Calibri (Cuerpo)"/>
                <a:ea typeface="Calibri" panose="020F0502020204030204" pitchFamily="34" charset="0"/>
                <a:cs typeface="Arial" panose="020B0604020202020204" pitchFamily="34" charset="0"/>
              </a:rPr>
              <a:t>y 1350-1450 cm</a:t>
            </a:r>
            <a:r>
              <a:rPr lang="es-CO" sz="1600" kern="100" baseline="30000" dirty="0">
                <a:effectLst/>
                <a:latin typeface="Calibri (Cuerpo)"/>
                <a:ea typeface="Calibri" panose="020F0502020204030204" pitchFamily="34" charset="0"/>
                <a:cs typeface="Arial" panose="020B0604020202020204" pitchFamily="34" charset="0"/>
              </a:rPr>
              <a:t>-1</a:t>
            </a:r>
            <a:r>
              <a:rPr lang="es-CO" sz="1600" kern="100" dirty="0">
                <a:effectLst/>
                <a:latin typeface="Calibri (Cuerpo)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C1D1800-E234-13A8-31F4-ECB0B75664BA}"/>
              </a:ext>
            </a:extLst>
          </p:cNvPr>
          <p:cNvSpPr txBox="1">
            <a:spLocks/>
          </p:cNvSpPr>
          <p:nvPr/>
        </p:nvSpPr>
        <p:spPr>
          <a:xfrm>
            <a:off x="9430785" y="64845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_tradn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3B02DB-5781-F943-94F9-873A9A973557}" type="slidenum">
              <a:rPr lang="es-ES_tradnl" sz="2400" smtClean="0"/>
              <a:pPr/>
              <a:t>14</a:t>
            </a:fld>
            <a:endParaRPr lang="es-ES_tradnl" sz="2400" dirty="0"/>
          </a:p>
        </p:txBody>
      </p:sp>
      <p:pic>
        <p:nvPicPr>
          <p:cNvPr id="6" name="Imagen 5" descr="Imagen que contiene Gráfico&#10;&#10;Descripción generada automáticamente">
            <a:extLst>
              <a:ext uri="{FF2B5EF4-FFF2-40B4-BE49-F238E27FC236}">
                <a16:creationId xmlns:a16="http://schemas.microsoft.com/office/drawing/2014/main" id="{A46E5690-A1FD-44B9-BD99-A3FD849CBF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821" y="2480838"/>
            <a:ext cx="8248357" cy="425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9485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8DF82A-C19B-ECF6-F283-2EBDDAF7C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131" y="120028"/>
            <a:ext cx="4327689" cy="1325563"/>
          </a:xfrm>
        </p:spPr>
        <p:txBody>
          <a:bodyPr>
            <a:normAutofit/>
          </a:bodyPr>
          <a:lstStyle/>
          <a:p>
            <a:pPr algn="ctr"/>
            <a:r>
              <a:rPr lang="es-CO" sz="2800" b="1" dirty="0"/>
              <a:t>Resultados análisis FTIR</a:t>
            </a:r>
          </a:p>
        </p:txBody>
      </p:sp>
      <p:pic>
        <p:nvPicPr>
          <p:cNvPr id="4" name="Marcador de contenido 3" descr="Diagrama, Dibujo de ingeniería&#10;&#10;Descripción generada automáticamente">
            <a:extLst>
              <a:ext uri="{FF2B5EF4-FFF2-40B4-BE49-F238E27FC236}">
                <a16:creationId xmlns:a16="http://schemas.microsoft.com/office/drawing/2014/main" id="{8EEF9F0E-A816-2137-6335-11B9A384CA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02" t="17886" r="32974" b="23337"/>
          <a:stretch/>
        </p:blipFill>
        <p:spPr bwMode="auto">
          <a:xfrm>
            <a:off x="800193" y="1782129"/>
            <a:ext cx="3172783" cy="300618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45FE1C41-EB3B-7C27-E896-6B69D9D3246C}"/>
              </a:ext>
            </a:extLst>
          </p:cNvPr>
          <p:cNvSpPr txBox="1"/>
          <p:nvPr/>
        </p:nvSpPr>
        <p:spPr>
          <a:xfrm>
            <a:off x="453194" y="4906814"/>
            <a:ext cx="36429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i="1" dirty="0">
                <a:effectLst/>
                <a:latin typeface="Calibri (Cuerpo)"/>
                <a:ea typeface="Calibri" panose="020F0502020204030204" pitchFamily="34" charset="0"/>
                <a:cs typeface="Arial" panose="020B0604020202020204" pitchFamily="34" charset="0"/>
              </a:rPr>
              <a:t>Cambios de espectros FTIR del grupo funcional carbonilo 1800-1670 cm-1</a:t>
            </a:r>
            <a:endParaRPr lang="es-CO" dirty="0">
              <a:latin typeface="Calibri (Cuerpo)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62CD30-FE67-66D8-F64A-F8F176CAFF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27"/>
          <a:stretch/>
        </p:blipFill>
        <p:spPr>
          <a:xfrm>
            <a:off x="4612746" y="1854118"/>
            <a:ext cx="2666841" cy="2948046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0C7D3925-A8A5-A954-2846-C6996B8DFEA3}"/>
              </a:ext>
            </a:extLst>
          </p:cNvPr>
          <p:cNvSpPr txBox="1"/>
          <p:nvPr/>
        </p:nvSpPr>
        <p:spPr>
          <a:xfrm>
            <a:off x="4227619" y="4908245"/>
            <a:ext cx="40742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i="1" dirty="0">
                <a:effectLst/>
                <a:latin typeface="Calibri (Cuerpo)"/>
                <a:ea typeface="Calibri" panose="020F0502020204030204" pitchFamily="34" charset="0"/>
                <a:cs typeface="Arial" panose="020B0604020202020204" pitchFamily="34" charset="0"/>
              </a:rPr>
              <a:t>Cambios de espectros FTIR del grupo funcional hidroxilo 3800-3000 cm-1</a:t>
            </a:r>
            <a:endParaRPr lang="es-CO" dirty="0">
              <a:latin typeface="Calibri (Cuerpo)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921517C0-3447-C8B0-7C19-9C48DD39DEF9}"/>
              </a:ext>
            </a:extLst>
          </p:cNvPr>
          <p:cNvSpPr txBox="1"/>
          <p:nvPr/>
        </p:nvSpPr>
        <p:spPr>
          <a:xfrm>
            <a:off x="7919357" y="1758481"/>
            <a:ext cx="375950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b="1" dirty="0"/>
              <a:t>Resultados del Análisis FTIR</a:t>
            </a:r>
            <a:br>
              <a:rPr lang="es-ES" dirty="0"/>
            </a:br>
            <a:br>
              <a:rPr lang="es-ES" dirty="0"/>
            </a:br>
            <a:r>
              <a:rPr lang="es-ES" b="1" dirty="0"/>
              <a:t>Grupo carbonilo (1800-1670 cm⁻¹):</a:t>
            </a:r>
            <a:r>
              <a:rPr lang="es-ES" dirty="0"/>
              <a:t> Incremento del 65% al 90%.</a:t>
            </a:r>
          </a:p>
          <a:p>
            <a:pPr algn="just"/>
            <a:r>
              <a:rPr lang="es-ES" b="1" dirty="0"/>
              <a:t>Grupo hidroxilo (3800-3000 cm⁻¹):</a:t>
            </a:r>
            <a:r>
              <a:rPr lang="es-ES" dirty="0"/>
              <a:t> Aumento del 60% al 95%.</a:t>
            </a:r>
          </a:p>
          <a:p>
            <a:pPr algn="just"/>
            <a:endParaRPr lang="es-ES" dirty="0"/>
          </a:p>
          <a:p>
            <a:pPr algn="just"/>
            <a:r>
              <a:rPr lang="es-ES" dirty="0"/>
              <a:t>Estos resultados confirman una correlación directa entre el avance de la degradación y el aumento en estas regiones funcionales.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95D4F5D-3685-CF25-2DD0-881B70076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30785" y="6484575"/>
            <a:ext cx="2743200" cy="365125"/>
          </a:xfrm>
        </p:spPr>
        <p:txBody>
          <a:bodyPr/>
          <a:lstStyle/>
          <a:p>
            <a:fld id="{233B02DB-5781-F943-94F9-873A9A973557}" type="slidenum">
              <a:rPr lang="es-ES_tradnl" sz="2400" smtClean="0"/>
              <a:t>15</a:t>
            </a:fld>
            <a:endParaRPr lang="es-ES_tradnl" sz="2400" dirty="0"/>
          </a:p>
        </p:txBody>
      </p:sp>
    </p:spTree>
    <p:extLst>
      <p:ext uri="{BB962C8B-B14F-4D97-AF65-F5344CB8AC3E}">
        <p14:creationId xmlns:p14="http://schemas.microsoft.com/office/powerpoint/2010/main" val="32798311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objeto, pieza de ajedrez&#10;&#10;Descripción generada automáticamente">
            <a:extLst>
              <a:ext uri="{FF2B5EF4-FFF2-40B4-BE49-F238E27FC236}">
                <a16:creationId xmlns:a16="http://schemas.microsoft.com/office/drawing/2014/main" id="{15EDF822-C1AD-4A30-96AB-36E115DF0A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6883" r="35930" b="-2"/>
          <a:stretch/>
        </p:blipFill>
        <p:spPr>
          <a:xfrm>
            <a:off x="3306519" y="1587"/>
            <a:ext cx="4846882" cy="6856413"/>
          </a:xfrm>
          <a:custGeom>
            <a:avLst/>
            <a:gdLst/>
            <a:ahLst/>
            <a:cxnLst/>
            <a:rect l="l" t="t" r="r" b="b"/>
            <a:pathLst>
              <a:path w="5110407" h="6856413">
                <a:moveTo>
                  <a:pt x="121782" y="0"/>
                </a:moveTo>
                <a:lnTo>
                  <a:pt x="4731440" y="0"/>
                </a:lnTo>
                <a:lnTo>
                  <a:pt x="4775629" y="179775"/>
                </a:lnTo>
                <a:cubicBezTo>
                  <a:pt x="5052916" y="1415453"/>
                  <a:pt x="5165791" y="2739148"/>
                  <a:pt x="5084710" y="4108260"/>
                </a:cubicBezTo>
                <a:cubicBezTo>
                  <a:pt x="5038379" y="4890611"/>
                  <a:pt x="4930907" y="5650759"/>
                  <a:pt x="4768709" y="6381464"/>
                </a:cubicBezTo>
                <a:lnTo>
                  <a:pt x="4653290" y="6856413"/>
                </a:lnTo>
                <a:lnTo>
                  <a:pt x="0" y="6856413"/>
                </a:lnTo>
                <a:lnTo>
                  <a:pt x="21062" y="6803488"/>
                </a:lnTo>
                <a:cubicBezTo>
                  <a:pt x="355644" y="5917239"/>
                  <a:pt x="573134" y="4914171"/>
                  <a:pt x="636462" y="3844830"/>
                </a:cubicBezTo>
                <a:cubicBezTo>
                  <a:pt x="713862" y="2537857"/>
                  <a:pt x="550895" y="1302013"/>
                  <a:pt x="203879" y="236924"/>
                </a:cubicBezTo>
                <a:close/>
              </a:path>
            </a:pathLst>
          </a:cu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EE13CE8-2C6B-7436-AD79-F81E8AD79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12" y="485775"/>
            <a:ext cx="2825506" cy="5719762"/>
          </a:xfrm>
        </p:spPr>
        <p:txBody>
          <a:bodyPr>
            <a:normAutofit/>
          </a:bodyPr>
          <a:lstStyle/>
          <a:p>
            <a:r>
              <a:rPr lang="es-CO" sz="3600" b="1"/>
              <a:t>Discusión </a:t>
            </a:r>
          </a:p>
        </p:txBody>
      </p:sp>
      <p:sp>
        <p:nvSpPr>
          <p:cNvPr id="28" name="Rectangle 1">
            <a:extLst>
              <a:ext uri="{FF2B5EF4-FFF2-40B4-BE49-F238E27FC236}">
                <a16:creationId xmlns:a16="http://schemas.microsoft.com/office/drawing/2014/main" id="{B5329F6E-A5D4-5862-7985-579F22962D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32084" y="2318993"/>
            <a:ext cx="3649384" cy="249482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kumimoji="0" lang="es-CO" altLang="es-CO" sz="1600" b="0" i="0" u="none" strike="noStrike" cap="none" normalizeH="0" baseline="0" dirty="0">
              <a:ln>
                <a:noFill/>
              </a:ln>
              <a:effectLst/>
              <a:latin typeface="Calibri (Cuerpo)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s-CO" altLang="es-CO" sz="1600" b="1" i="0" u="none" strike="noStrike" cap="none" normalizeH="0" baseline="0" dirty="0">
                <a:ln>
                  <a:noFill/>
                </a:ln>
                <a:effectLst/>
                <a:latin typeface="Calibri (Cuerpo)"/>
              </a:rPr>
              <a:t>Implicaciones para la empresa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s-CO" altLang="es-CO" sz="1600" b="1" dirty="0">
              <a:latin typeface="Calibri (Cuerpo)"/>
            </a:endParaRPr>
          </a:p>
          <a:p>
            <a:pPr marL="34290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0" lang="es-CO" altLang="es-CO" sz="1600" b="0" i="0" u="none" strike="noStrike" cap="none" normalizeH="0" baseline="0" dirty="0">
                <a:ln>
                  <a:noFill/>
                </a:ln>
                <a:effectLst/>
                <a:latin typeface="Calibri (Cuerpo)"/>
              </a:rPr>
              <a:t>Mejorar el almacenamiento podría reducir la merma en un 10% o más.</a:t>
            </a:r>
          </a:p>
          <a:p>
            <a:pPr marL="34290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endParaRPr kumimoji="0" lang="es-CO" altLang="es-CO" sz="1600" b="0" i="0" u="none" strike="noStrike" cap="none" normalizeH="0" baseline="0" dirty="0">
              <a:ln>
                <a:noFill/>
              </a:ln>
              <a:effectLst/>
              <a:latin typeface="Calibri (Cuerpo)"/>
            </a:endParaRPr>
          </a:p>
          <a:p>
            <a:pPr marL="34290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s-CO" altLang="es-CO" sz="1600" dirty="0">
                <a:latin typeface="Calibri (Cuerpo)"/>
              </a:rPr>
              <a:t>Validar el método de análisis para la determinación del DRC.</a:t>
            </a:r>
          </a:p>
          <a:p>
            <a:pPr marL="34290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endParaRPr lang="es-CO" altLang="es-CO" sz="1600" dirty="0">
              <a:latin typeface="Calibri (Cuerpo)"/>
            </a:endParaRPr>
          </a:p>
          <a:p>
            <a:pPr marL="34290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0" lang="es-CO" altLang="es-CO" sz="1600" b="0" i="0" u="none" strike="noStrike" cap="none" normalizeH="0" baseline="0" dirty="0">
                <a:ln>
                  <a:noFill/>
                </a:ln>
                <a:effectLst/>
                <a:latin typeface="Calibri (Cuerpo)"/>
              </a:rPr>
              <a:t>Realizar pruebas piloto adicionales para validar estos hallazgos.</a:t>
            </a:r>
          </a:p>
        </p:txBody>
      </p:sp>
      <p:sp>
        <p:nvSpPr>
          <p:cNvPr id="11" name="Marcador de número de diapositiva 4">
            <a:extLst>
              <a:ext uri="{FF2B5EF4-FFF2-40B4-BE49-F238E27FC236}">
                <a16:creationId xmlns:a16="http://schemas.microsoft.com/office/drawing/2014/main" id="{8C7627D7-E57B-499D-89A8-EBAD54406797}"/>
              </a:ext>
            </a:extLst>
          </p:cNvPr>
          <p:cNvSpPr txBox="1">
            <a:spLocks/>
          </p:cNvSpPr>
          <p:nvPr/>
        </p:nvSpPr>
        <p:spPr>
          <a:xfrm>
            <a:off x="9430785" y="64845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_tradn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3B02DB-5781-F943-94F9-873A9A973557}" type="slidenum">
              <a:rPr lang="es-ES_tradnl" sz="2400" smtClean="0"/>
              <a:pPr/>
              <a:t>16</a:t>
            </a:fld>
            <a:endParaRPr lang="es-ES_tradnl" sz="2400" dirty="0"/>
          </a:p>
        </p:txBody>
      </p:sp>
    </p:spTree>
    <p:extLst>
      <p:ext uri="{BB962C8B-B14F-4D97-AF65-F5344CB8AC3E}">
        <p14:creationId xmlns:p14="http://schemas.microsoft.com/office/powerpoint/2010/main" val="40587806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50BBA6F-1321-28E0-D4EA-7D70E3481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anchor="ctr">
            <a:normAutofit/>
          </a:bodyPr>
          <a:lstStyle/>
          <a:p>
            <a:pPr algn="ctr"/>
            <a:r>
              <a:rPr lang="es-CO" sz="2800" b="1" dirty="0"/>
              <a:t>Conclusiones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DF771019-0254-6D0E-7EEC-2123CC90ADE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3028622"/>
              </p:ext>
            </p:extLst>
          </p:nvPr>
        </p:nvGraphicFramePr>
        <p:xfrm>
          <a:off x="4504881" y="320512"/>
          <a:ext cx="7270893" cy="6164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Marcador de número de diapositiva 4">
            <a:extLst>
              <a:ext uri="{FF2B5EF4-FFF2-40B4-BE49-F238E27FC236}">
                <a16:creationId xmlns:a16="http://schemas.microsoft.com/office/drawing/2014/main" id="{CF908931-9B55-5F73-3006-AF3CB7E42A05}"/>
              </a:ext>
            </a:extLst>
          </p:cNvPr>
          <p:cNvSpPr txBox="1">
            <a:spLocks/>
          </p:cNvSpPr>
          <p:nvPr/>
        </p:nvSpPr>
        <p:spPr>
          <a:xfrm>
            <a:off x="9430785" y="64845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_tradn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3B02DB-5781-F943-94F9-873A9A973557}" type="slidenum">
              <a:rPr lang="es-ES_tradnl" sz="2400" smtClean="0"/>
              <a:pPr/>
              <a:t>17</a:t>
            </a:fld>
            <a:endParaRPr lang="es-ES_tradnl" sz="2400" dirty="0"/>
          </a:p>
        </p:txBody>
      </p:sp>
    </p:spTree>
    <p:extLst>
      <p:ext uri="{BB962C8B-B14F-4D97-AF65-F5344CB8AC3E}">
        <p14:creationId xmlns:p14="http://schemas.microsoft.com/office/powerpoint/2010/main" val="23450521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8A9BB0-FC29-3FB4-4779-21916BEDD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161" y="113862"/>
            <a:ext cx="2791119" cy="972528"/>
          </a:xfrm>
        </p:spPr>
        <p:txBody>
          <a:bodyPr>
            <a:normAutofit/>
          </a:bodyPr>
          <a:lstStyle/>
          <a:p>
            <a:r>
              <a:rPr lang="es-CO" sz="2800" b="1" dirty="0"/>
              <a:t>Recomendaciones</a:t>
            </a:r>
          </a:p>
        </p:txBody>
      </p:sp>
      <p:graphicFrame>
        <p:nvGraphicFramePr>
          <p:cNvPr id="13" name="Marcador de contenido 2">
            <a:extLst>
              <a:ext uri="{FF2B5EF4-FFF2-40B4-BE49-F238E27FC236}">
                <a16:creationId xmlns:a16="http://schemas.microsoft.com/office/drawing/2014/main" id="{B5BBB95E-82D8-E844-7867-685276024D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1401911"/>
              </p:ext>
            </p:extLst>
          </p:nvPr>
        </p:nvGraphicFramePr>
        <p:xfrm>
          <a:off x="979602" y="1420273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Marcador de número de diapositiva 4">
            <a:extLst>
              <a:ext uri="{FF2B5EF4-FFF2-40B4-BE49-F238E27FC236}">
                <a16:creationId xmlns:a16="http://schemas.microsoft.com/office/drawing/2014/main" id="{34B5B034-6EAA-11A4-1EA0-0F4C7E23973C}"/>
              </a:ext>
            </a:extLst>
          </p:cNvPr>
          <p:cNvSpPr txBox="1">
            <a:spLocks/>
          </p:cNvSpPr>
          <p:nvPr/>
        </p:nvSpPr>
        <p:spPr>
          <a:xfrm>
            <a:off x="9430785" y="64845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_tradn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3B02DB-5781-F943-94F9-873A9A973557}" type="slidenum">
              <a:rPr lang="es-ES_tradnl" sz="2400" smtClean="0"/>
              <a:pPr/>
              <a:t>18</a:t>
            </a:fld>
            <a:endParaRPr lang="es-ES_tradnl" sz="2400" dirty="0"/>
          </a:p>
        </p:txBody>
      </p:sp>
    </p:spTree>
    <p:extLst>
      <p:ext uri="{BB962C8B-B14F-4D97-AF65-F5344CB8AC3E}">
        <p14:creationId xmlns:p14="http://schemas.microsoft.com/office/powerpoint/2010/main" val="19448790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D541A3-043D-F346-BEC7-39516AEE6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470" y="283898"/>
            <a:ext cx="2099019" cy="815183"/>
          </a:xfrm>
        </p:spPr>
        <p:txBody>
          <a:bodyPr>
            <a:normAutofit/>
          </a:bodyPr>
          <a:lstStyle/>
          <a:p>
            <a:r>
              <a:rPr lang="es-CO" sz="2800" b="1" dirty="0"/>
              <a:t>Bibliografía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5EEB8A8-6B73-E4A3-6EE1-E77510AC8F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252635" y="1119464"/>
            <a:ext cx="8921620" cy="5547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[1].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E.Ehabe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Y.LeRoux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&amp;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F.Ngolemasango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(2002). 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Effectof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Maturation on the Bulk Viscosity and Molecular Chain Length of 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Cuplump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Natural Rubber.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Journal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Applied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Polymer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Science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6. 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[2]. Ardila, L. A. (2005). 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Dise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ñ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 b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sico de una planta procesadora de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latex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caucho.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bucaramanga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Tesis de grado UIS.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[3]. Arias, V. C. (2017). Degradaci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de alta densidad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convensional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oxodegradable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polietileno en ambientes acuosos tropicales y al aire libre. 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Redalyc.org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12. 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https://doi.org/10.20937/RICA.2018.34.01.12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[4]. Boh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rquez, l. L. (2013). Efecto de la variaci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de la concentraci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de 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cido f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rmico y acido ac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tico en </a:t>
            </a:r>
            <a:r>
              <a:rPr kumimoji="0" lang="es-ES" altLang="es-CO" sz="5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proceso de coagulaci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del l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tex proveniente del caucho natural. 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Momentos de Ciencia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8.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[5].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Bonfiles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F. (2022). Los m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todos de coagulaci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y el paso de secado son los impulsores clave de la din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mica de estructuraci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del Caucho natural durante la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maduracion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del coagulo.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Researchgate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17.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[6]. Caballero, A. M. (2005). 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DISE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Ñ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 B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SICO DE UNA PLANTA PROCESADORA DE LATEX DE CAUCHO.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Bucaramanga Santander: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Uis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[7]. C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ceres Sandoval, A. P., &amp;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Gauthier-Maradei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P. (2012).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Thermogravimetric analysis as a new method to determine of total solid content (TSC) and dry rubber content (DRC) of natural latex. </a:t>
            </a:r>
            <a:r>
              <a:rPr kumimoji="0" lang="en-CA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Redalyc.org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10.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[8].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Celina, M. C. (2021). Carbonyl Identification and Quantification Uncertainties for Oxidative Polymer . </a:t>
            </a:r>
            <a:r>
              <a:rPr kumimoji="0" lang="en-CA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 </a:t>
            </a:r>
            <a:r>
              <a:rPr kumimoji="0" lang="en-CA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sevier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21.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https://doi.org/10.1016/j.polymdegradstab.2021.109550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[9].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Chamas, A., Moon, H., &amp; Zheng, J. (2020). Degradation Rates of Plastics in the Environment. </a:t>
            </a:r>
            <a:r>
              <a:rPr kumimoji="0" lang="en-CA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ACS Sustainable Chemistry &amp; Engineering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18.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https://dx.doi.org/10.1021/acssuschemeng.9b06635?ref=pdf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[10].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Cheng peng, L., Jie ping , Z., &amp; Yang, L. (2010). Studies on the properties and the thermal decomposition kinetics of natural rubber prepared with calcium chloride. </a:t>
            </a:r>
            <a:r>
              <a:rPr kumimoji="0" lang="en-CA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e- Polymers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10. </a:t>
            </a:r>
            <a:r>
              <a:rPr kumimoji="0" lang="es-CO" altLang="es-CO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DOI: 10.1515/epoly.2010.10.1.789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[11]. Delgado L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pez , E. (2015). 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Propuesta de un plan para la reducción de la merma utilizando la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metodologia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six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sigma en una planta de productos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plasticos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Lima: Tesis PUCP.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[12].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Galal 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Aboelkheir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M., &amp; Braga Bedor, P. (2019). Biodegradation of Vulcanized SBR: A comparison between Bacillus subtilis, Pseudomonas aeruginosa and Streptomyces sp. </a:t>
            </a:r>
            <a:r>
              <a:rPr kumimoji="0" lang="en-CA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nature research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13.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https://doi.org/10.1038/s41598-019-55530-y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[13]. Giraldo V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squez, D. H., &amp; Vel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squez Restrepo, S. M. (2017).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Variation of technological properties of field natural rubber lattices from Hevea 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brasiliensis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clones and natural rubber-based compounds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kumimoji="0" lang="en-CA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DYNA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8.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http://dx.doi.org/10.15446/dyna.v84n203.65689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[14].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J. 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Intapun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J. Sainte-Beuve, &amp; F. 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Bonfils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(2010). Effect of Microorganisms During the Initial Coagulum Maturation of Hevea Natural Rubber. </a:t>
            </a:r>
            <a:r>
              <a:rPr kumimoji="0" lang="en-CA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Journal of Applied Polymer Science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8.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DOI 10.1002/app.32331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[15].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J. 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Intapun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J. S.-B. (2009).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Caracterizacion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las condiciones de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maduracion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la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coaglulacion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la copa del caucho natural y propiedades d. 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Art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í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culo en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Journal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Rubber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Research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septiembre de 2009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[16].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Jing Wei Ng, N. O. (2022). 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Diversas t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cnicas de coagulaci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y su impacto en las propiedades del l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tex de caucho natural de Hevea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brasiliensis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tex de caucho natural de Hevea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brasiliensis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una revisi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exhaustiva relacionados con la aplicaci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de neum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ticos. 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Elsevier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26. </a:t>
            </a:r>
            <a:r>
              <a:rPr kumimoji="0" lang="es-CO" altLang="es-CO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https://doi.org/10.1016/j.indcrop.2022.114835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[17]. M.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Salomez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M. S. (2023). Microorganismos en el l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tex y la coagula de caucho natural de Hevea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brasiliensis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su impacto en la composici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n, estructura y propiedades del caucho. </a:t>
            </a:r>
            <a:r>
              <a:rPr kumimoji="0" lang="en-CA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Applied Microbiology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15.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doi:10.1111/jam.12556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[18].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Manrique L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pez, D. D., &amp; 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Paternina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Chavarriaga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M. J. (2023). 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Revisi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sistem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tica del estado del arte de la biodegradaci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de polietileno de baja densidad y tereftalato de polietileno.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Bucaramanga: Trabajo de grado UIS.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[19].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Martinez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Covaleda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H. (2005). 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Cadena del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Aaucho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Bogota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Ministerio de agricultura y desarrollo rural .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[20].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Meng Ren, J. L. (2023). Post-irradiation degradation of radio-oxidized natural rubber latex films . 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 SERVER 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12. </a:t>
            </a:r>
            <a:r>
              <a:rPr kumimoji="0" lang="es-CO" altLang="es-CO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https://doi.org/10.1016/j.radphyschem.2023.110807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[21].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MinAgricultura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(2018). 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Cadena de caucho natural.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Bogota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D.C: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MinAgricultura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[22]. Ministerio de agricultura y desarrollo rural. (2020). 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Cadena de caucho, indicadores, apoyos.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Bogota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D.C: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MinAgicultura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[23].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Nanthini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J., &amp;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Sudesh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K. (2017). Biodegradaci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de caucho natural y productos de caucho natural por Streptomyces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Cepa CFMR 7.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Journal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Polym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Environ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12.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[24].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Noinart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F. B.-B. (2022). Maduraci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post-cosecha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la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gula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l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tex de Hevea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brasiliensis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clasificaci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de los factores clave de la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mesoestructura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las propiedades f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í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sicas de caucho natural. </a:t>
            </a:r>
            <a:r>
              <a:rPr kumimoji="0" lang="en-CA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ResearchGate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29.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https://doi.org/10.1007/s42464-022-00146-7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[25]. 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Noinart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J., 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Vaysse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L., &amp; 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Musigamart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N. (2020). Coagulation methods and drying step are the key drivers of the dynamics of structuration of natural rubber during the maturation of coagula. </a:t>
            </a:r>
            <a:r>
              <a:rPr kumimoji="0" lang="en-CA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Express Polymer Letters Vol.16, No.11, 1161</a:t>
            </a:r>
            <a:r>
              <a:rPr kumimoji="0" lang="en-CA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en-CA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1176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17.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https://doi.org/10.3144/expresspolymlett.2022.85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[26].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P. 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Kerdtongmee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C. P. (2014). 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Cuantificaci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del contenido de caucho seco en una soluci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de l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tex mediante un pulso ultras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nico. En 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REVISI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DE CIENCIAS DE LA MEDICI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(p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gs. Pag 9, volumen 14, n.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º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5, 2014). Tailandia: Facultad de Ciencias, Universidad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Walailak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Thasala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Nakhon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Si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Thammarat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,.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[27].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PING ZHONG, J., &amp; CHENG PENG , L. (2009). Study on the Properties of Natural Rubber during Maturation.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Journal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Polymer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Materials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11.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[28].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Rosazlin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A. ,. (2023). Degradaci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del caucho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oxo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-biodegradable y su impacto en los servicios </a:t>
            </a:r>
            <a:r>
              <a:rPr kumimoji="0" lang="es-ES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ecosistemicos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kumimoji="0" lang="en-CA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European </a:t>
            </a:r>
            <a:r>
              <a:rPr kumimoji="0" lang="en-CA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Polimer</a:t>
            </a:r>
            <a:r>
              <a:rPr kumimoji="0" lang="en-CA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Journal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13.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https://doi.org/10.1016/j.eurpolymj.2023.112026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[29].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Soh Fri, P., 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Nkeng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G., &amp; 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Ehabe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E. (2007). Effect of Natural Coagula Maturation on the Processability, Cure, and Mechanical Properties of Unfilled Vulcanizates of Hevea Natural Rubber.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Journal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Applied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Polymer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Science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5.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[30]. TAVERA RUIZ, C. P. (2010). 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Estudio experimental para la implementaci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de un proceso de producci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de caucho natural en la regi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de cimitarra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santander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Bucaramanga: 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Trabajo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grado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UIS.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[31]. 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Vel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squez, S., &amp; Giraldo, D. (2014). Characterization and evaluation of vulcanization time for 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colombian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natural rubber from three 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hevea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brasiliensis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tree clone. </a:t>
            </a:r>
            <a:r>
              <a:rPr kumimoji="0" lang="en-CA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Redalyc.org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10.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[32]. 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Yikmis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M., &amp; 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Steinb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</a:t>
            </a:r>
            <a:r>
              <a:rPr kumimoji="0" lang="en-CA" altLang="es-CO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chel</a:t>
            </a:r>
            <a:r>
              <a:rPr kumimoji="0" lang="en-CA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A. (9). Historical and Recent Achievements in the Field of Microbial Degradation of Natural and Synthetic Rubber.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Applied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Environmental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ES" altLang="es-CO" sz="8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Microbiology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2012.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[33]. Zapata Gallego , N., &amp; 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lvarez L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inez, M. (2017). Evaluaci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de las variedades de l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tex de caucho natural colombiano IAN 710, IAN 873 Y FX 3864. </a:t>
            </a:r>
            <a:r>
              <a:rPr kumimoji="0" lang="es-ES" altLang="es-C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Revista colombiana de materiales</a:t>
            </a:r>
            <a:r>
              <a:rPr kumimoji="0" lang="es-ES" altLang="es-CO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4.</a:t>
            </a:r>
            <a:endParaRPr kumimoji="0" lang="es-CO" altLang="es-CO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altLang="es-CO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0004D86-7699-1DE6-79C5-FA288CE0F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30785" y="6484575"/>
            <a:ext cx="2743200" cy="365125"/>
          </a:xfrm>
        </p:spPr>
        <p:txBody>
          <a:bodyPr/>
          <a:lstStyle/>
          <a:p>
            <a:fld id="{233B02DB-5781-F943-94F9-873A9A973557}" type="slidenum">
              <a:rPr lang="es-ES_tradnl" sz="2400" smtClean="0"/>
              <a:t>19</a:t>
            </a:fld>
            <a:endParaRPr lang="es-ES_tradnl" sz="2400" dirty="0"/>
          </a:p>
        </p:txBody>
      </p:sp>
    </p:spTree>
    <p:extLst>
      <p:ext uri="{BB962C8B-B14F-4D97-AF65-F5344CB8AC3E}">
        <p14:creationId xmlns:p14="http://schemas.microsoft.com/office/powerpoint/2010/main" val="3149946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6773A1-C55F-9B30-862D-062A60903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585BE7-8592-6B7B-9D51-4ED7B1716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9866" y="-129506"/>
            <a:ext cx="7560734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b="1" dirty="0"/>
              <a:t>Caucho natural su origen y obtención 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7BDBF12-F496-D550-D8E7-9A7DE125BAFB}"/>
              </a:ext>
            </a:extLst>
          </p:cNvPr>
          <p:cNvSpPr txBox="1">
            <a:spLocks/>
          </p:cNvSpPr>
          <p:nvPr/>
        </p:nvSpPr>
        <p:spPr>
          <a:xfrm>
            <a:off x="9448800" y="64732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_tradn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3B02DB-5781-F943-94F9-873A9A973557}" type="slidenum">
              <a:rPr lang="es-ES_tradnl" sz="2400" smtClean="0"/>
              <a:pPr/>
              <a:t>2</a:t>
            </a:fld>
            <a:endParaRPr lang="es-ES_tradnl" sz="2400" dirty="0"/>
          </a:p>
        </p:txBody>
      </p:sp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B81C0077-F1C0-280E-7666-8F1082CD05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0464689"/>
              </p:ext>
            </p:extLst>
          </p:nvPr>
        </p:nvGraphicFramePr>
        <p:xfrm>
          <a:off x="822735" y="1273979"/>
          <a:ext cx="853613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ACAE5782-68D2-1123-1590-5178D344E4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4994089"/>
              </p:ext>
            </p:extLst>
          </p:nvPr>
        </p:nvGraphicFramePr>
        <p:xfrm>
          <a:off x="2235634" y="2626763"/>
          <a:ext cx="7028329" cy="2588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1" name="Imagen 10">
            <a:extLst>
              <a:ext uri="{FF2B5EF4-FFF2-40B4-BE49-F238E27FC236}">
                <a16:creationId xmlns:a16="http://schemas.microsoft.com/office/drawing/2014/main" id="{8B46BCC0-9363-CC71-A780-086A615213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72605" y="3772513"/>
            <a:ext cx="2750064" cy="2469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0326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B55A04D-76B5-4FBC-A0F7-476D1A499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86" y="0"/>
            <a:ext cx="12196171" cy="6858000"/>
          </a:xfrm>
          <a:prstGeom prst="rect">
            <a:avLst/>
          </a:prstGeom>
        </p:spPr>
      </p:pic>
      <p:sp>
        <p:nvSpPr>
          <p:cNvPr id="4" name="Marcador de número de diapositiva 4">
            <a:extLst>
              <a:ext uri="{FF2B5EF4-FFF2-40B4-BE49-F238E27FC236}">
                <a16:creationId xmlns:a16="http://schemas.microsoft.com/office/drawing/2014/main" id="{80D17ECC-CBC4-C7A1-B984-26519C8CE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30785" y="6484575"/>
            <a:ext cx="2743200" cy="365125"/>
          </a:xfrm>
        </p:spPr>
        <p:txBody>
          <a:bodyPr/>
          <a:lstStyle/>
          <a:p>
            <a:fld id="{233B02DB-5781-F943-94F9-873A9A973557}" type="slidenum">
              <a:rPr lang="es-ES_tradnl" sz="2400" smtClean="0"/>
              <a:t>20</a:t>
            </a:fld>
            <a:endParaRPr lang="es-ES_tradnl" sz="2400" dirty="0"/>
          </a:p>
        </p:txBody>
      </p:sp>
    </p:spTree>
    <p:extLst>
      <p:ext uri="{BB962C8B-B14F-4D97-AF65-F5344CB8AC3E}">
        <p14:creationId xmlns:p14="http://schemas.microsoft.com/office/powerpoint/2010/main" val="1540279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A72EE-7943-74E6-D86B-C9385AEB7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9F0A7A-2E91-EAC8-C959-7157D8647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297" y="-123042"/>
            <a:ext cx="7560734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b="1" dirty="0"/>
              <a:t>Usos y rutas de producción del caucho natural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399580F-56D3-C787-6E17-CDE014951A62}"/>
              </a:ext>
            </a:extLst>
          </p:cNvPr>
          <p:cNvSpPr txBox="1">
            <a:spLocks/>
          </p:cNvSpPr>
          <p:nvPr/>
        </p:nvSpPr>
        <p:spPr>
          <a:xfrm>
            <a:off x="9448800" y="65289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_tradn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3B02DB-5781-F943-94F9-873A9A973557}" type="slidenum">
              <a:rPr lang="es-ES_tradnl" sz="2400" smtClean="0"/>
              <a:pPr/>
              <a:t>3</a:t>
            </a:fld>
            <a:endParaRPr lang="es-ES_tradnl" sz="2400" dirty="0"/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B0EA1DB2-FF08-63A0-4C30-0A8AE0A6CD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566" y="1831385"/>
            <a:ext cx="1504825" cy="10605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" name="Picture 2" descr="Resultado de imagen de caucho natural ">
            <a:extLst>
              <a:ext uri="{FF2B5EF4-FFF2-40B4-BE49-F238E27FC236}">
                <a16:creationId xmlns:a16="http://schemas.microsoft.com/office/drawing/2014/main" id="{333B8729-F4B2-A4DF-2160-04D1B4B933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20" t="38501" r="8592" b="1849"/>
          <a:stretch/>
        </p:blipFill>
        <p:spPr bwMode="auto">
          <a:xfrm>
            <a:off x="3092845" y="1777811"/>
            <a:ext cx="1333500" cy="11193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" name="Rectángulo 22">
            <a:extLst>
              <a:ext uri="{FF2B5EF4-FFF2-40B4-BE49-F238E27FC236}">
                <a16:creationId xmlns:a16="http://schemas.microsoft.com/office/drawing/2014/main" id="{5BD46519-9B68-0B6B-E8A8-A4FD3A8ECA97}"/>
              </a:ext>
            </a:extLst>
          </p:cNvPr>
          <p:cNvSpPr/>
          <p:nvPr/>
        </p:nvSpPr>
        <p:spPr>
          <a:xfrm>
            <a:off x="5651194" y="3120259"/>
            <a:ext cx="2191433" cy="1329903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CO"/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19EB2592-85F3-E7C5-830D-D5592517AFBA}"/>
              </a:ext>
            </a:extLst>
          </p:cNvPr>
          <p:cNvSpPr/>
          <p:nvPr/>
        </p:nvSpPr>
        <p:spPr>
          <a:xfrm>
            <a:off x="3147686" y="2911653"/>
            <a:ext cx="2245743" cy="325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CO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Estado liquido</a:t>
            </a: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A4E43122-4720-7B0B-8E48-983B3AF3662E}"/>
              </a:ext>
            </a:extLst>
          </p:cNvPr>
          <p:cNvSpPr/>
          <p:nvPr/>
        </p:nvSpPr>
        <p:spPr>
          <a:xfrm>
            <a:off x="6677885" y="2904731"/>
            <a:ext cx="1164742" cy="3255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CO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Estado Solido</a:t>
            </a:r>
          </a:p>
        </p:txBody>
      </p:sp>
      <p:pic>
        <p:nvPicPr>
          <p:cNvPr id="26" name="Picture 4" descr="Resultado de imagen de industria animada">
            <a:extLst>
              <a:ext uri="{FF2B5EF4-FFF2-40B4-BE49-F238E27FC236}">
                <a16:creationId xmlns:a16="http://schemas.microsoft.com/office/drawing/2014/main" id="{D61ADC44-FEAF-8E8A-195A-6F00A5A320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071" y="3455880"/>
            <a:ext cx="1434621" cy="13299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Flecha: a la izquierda, derecha y arriba 26">
            <a:extLst>
              <a:ext uri="{FF2B5EF4-FFF2-40B4-BE49-F238E27FC236}">
                <a16:creationId xmlns:a16="http://schemas.microsoft.com/office/drawing/2014/main" id="{F21F9212-1CAE-104B-D12A-746C43B0C219}"/>
              </a:ext>
            </a:extLst>
          </p:cNvPr>
          <p:cNvSpPr/>
          <p:nvPr/>
        </p:nvSpPr>
        <p:spPr>
          <a:xfrm rot="5400000">
            <a:off x="3336860" y="3938420"/>
            <a:ext cx="1193583" cy="501144"/>
          </a:xfrm>
          <a:prstGeom prst="leftRight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Flecha: a la izquierda, derecha y arriba 27">
            <a:extLst>
              <a:ext uri="{FF2B5EF4-FFF2-40B4-BE49-F238E27FC236}">
                <a16:creationId xmlns:a16="http://schemas.microsoft.com/office/drawing/2014/main" id="{15EA07FD-1A15-242A-085D-1B678115AD0D}"/>
              </a:ext>
            </a:extLst>
          </p:cNvPr>
          <p:cNvSpPr/>
          <p:nvPr/>
        </p:nvSpPr>
        <p:spPr>
          <a:xfrm rot="16200000">
            <a:off x="6550458" y="3892986"/>
            <a:ext cx="1193583" cy="501144"/>
          </a:xfrm>
          <a:prstGeom prst="leftRight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9" name="Picture 8" descr="Difference Between Linear and Crosslinked Polymer ">
            <a:extLst>
              <a:ext uri="{FF2B5EF4-FFF2-40B4-BE49-F238E27FC236}">
                <a16:creationId xmlns:a16="http://schemas.microsoft.com/office/drawing/2014/main" id="{849ED3E0-4930-656E-7EB5-9B259334F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9183" y="3255789"/>
            <a:ext cx="1895247" cy="1550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ctángulo 29">
            <a:extLst>
              <a:ext uri="{FF2B5EF4-FFF2-40B4-BE49-F238E27FC236}">
                <a16:creationId xmlns:a16="http://schemas.microsoft.com/office/drawing/2014/main" id="{B3C8AD92-3000-9270-7549-C2AEE4BBB952}"/>
              </a:ext>
            </a:extLst>
          </p:cNvPr>
          <p:cNvSpPr/>
          <p:nvPr/>
        </p:nvSpPr>
        <p:spPr>
          <a:xfrm>
            <a:off x="7886082" y="4696311"/>
            <a:ext cx="1856662" cy="3255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CO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Vulcanización isopreno</a:t>
            </a:r>
          </a:p>
        </p:txBody>
      </p:sp>
      <p:pic>
        <p:nvPicPr>
          <p:cNvPr id="31" name="Picture 10" descr="Resultado de imagen de vulcanizacion">
            <a:extLst>
              <a:ext uri="{FF2B5EF4-FFF2-40B4-BE49-F238E27FC236}">
                <a16:creationId xmlns:a16="http://schemas.microsoft.com/office/drawing/2014/main" id="{5DDC9D96-7A55-ADDE-40A0-7F8998D163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947" y="5099927"/>
            <a:ext cx="1195238" cy="1002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2" descr="Resultado de imagen de zuelas de zapatos">
            <a:extLst>
              <a:ext uri="{FF2B5EF4-FFF2-40B4-BE49-F238E27FC236}">
                <a16:creationId xmlns:a16="http://schemas.microsoft.com/office/drawing/2014/main" id="{09AFFA47-2F97-1554-F00B-219046D7B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822" y="5161494"/>
            <a:ext cx="1416591" cy="9749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4" descr="Resultado de imagen de guantes de caucho">
            <a:extLst>
              <a:ext uri="{FF2B5EF4-FFF2-40B4-BE49-F238E27FC236}">
                <a16:creationId xmlns:a16="http://schemas.microsoft.com/office/drawing/2014/main" id="{EE12CD20-B0F0-7537-3162-955384CDD0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826" y="5021849"/>
            <a:ext cx="1001519" cy="1001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2019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C24044F-7663-0E66-39B1-7A1338C5DE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pPr algn="ctr"/>
            <a:r>
              <a:rPr lang="es-CO" sz="2800" b="1" dirty="0"/>
              <a:t>Antecedentes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27C8782-CAB4-FEEC-A2F6-0EA62FC78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659732"/>
          </a:xfrm>
        </p:spPr>
        <p:txBody>
          <a:bodyPr>
            <a:normAutofit lnSpcReduction="10000"/>
          </a:bodyPr>
          <a:lstStyle/>
          <a:p>
            <a:pPr algn="just"/>
            <a:endParaRPr lang="es-CO" sz="1600" b="1" dirty="0"/>
          </a:p>
          <a:p>
            <a:pPr algn="just"/>
            <a:r>
              <a:rPr lang="es-CO" sz="1600" b="1" dirty="0"/>
              <a:t>1. Degradación del caucho: </a:t>
            </a:r>
            <a:r>
              <a:rPr lang="es-ES" sz="1600" dirty="0"/>
              <a:t>El impacto de factores como la oxidación y biodegradación en la calidad del caucho a través de análisis como FTIR y TGA.  </a:t>
            </a:r>
          </a:p>
          <a:p>
            <a:pPr algn="just"/>
            <a:endParaRPr lang="es-ES" sz="1600" dirty="0"/>
          </a:p>
          <a:p>
            <a:pPr algn="just"/>
            <a:r>
              <a:rPr lang="es-CO" sz="1600" b="1" dirty="0"/>
              <a:t>2. Efecto de la maduración: </a:t>
            </a:r>
            <a:r>
              <a:rPr lang="es-ES" sz="1600" dirty="0"/>
              <a:t>La temperatura y la humedad, afecta directamente las propiedades del caucho, como el contenido de caucho seco (DRC). </a:t>
            </a:r>
          </a:p>
          <a:p>
            <a:pPr algn="just"/>
            <a:endParaRPr lang="es-CO" sz="1600" dirty="0"/>
          </a:p>
          <a:p>
            <a:pPr algn="just"/>
            <a:r>
              <a:rPr lang="es-CO" sz="1600" b="1" dirty="0"/>
              <a:t>3.</a:t>
            </a:r>
            <a:r>
              <a:rPr lang="es-ES" sz="1600" b="1" dirty="0"/>
              <a:t> La actividad microbiana: </a:t>
            </a:r>
            <a:r>
              <a:rPr lang="es-ES" sz="1600" dirty="0"/>
              <a:t>Se</a:t>
            </a:r>
            <a:r>
              <a:rPr lang="es-ES" sz="1600" b="1" dirty="0"/>
              <a:t> </a:t>
            </a:r>
            <a:r>
              <a:rPr lang="es-ES" sz="1600" dirty="0"/>
              <a:t>ha demostrado que microorganismos degradan el poli isopreno. </a:t>
            </a:r>
            <a:endParaRPr lang="es-CO" sz="1600" dirty="0"/>
          </a:p>
        </p:txBody>
      </p:sp>
      <p:pic>
        <p:nvPicPr>
          <p:cNvPr id="4" name="Imagen 3" descr="Vista de una roca&#10;&#10;Descripción generada automáticamente con confianza media">
            <a:extLst>
              <a:ext uri="{FF2B5EF4-FFF2-40B4-BE49-F238E27FC236}">
                <a16:creationId xmlns:a16="http://schemas.microsoft.com/office/drawing/2014/main" id="{59835202-FBC7-675F-D470-08579106B1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91" r="2078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E99C68D-5BFA-A4B3-3D99-00146BA4D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4</a:t>
            </a:fld>
            <a:endParaRPr lang="es-ES_tradnl"/>
          </a:p>
        </p:txBody>
      </p:sp>
      <p:sp>
        <p:nvSpPr>
          <p:cNvPr id="6" name="Marcador de número de diapositiva 4">
            <a:extLst>
              <a:ext uri="{FF2B5EF4-FFF2-40B4-BE49-F238E27FC236}">
                <a16:creationId xmlns:a16="http://schemas.microsoft.com/office/drawing/2014/main" id="{026B1DB1-CF31-F9B3-AF0C-6897F847DFFA}"/>
              </a:ext>
            </a:extLst>
          </p:cNvPr>
          <p:cNvSpPr txBox="1">
            <a:spLocks/>
          </p:cNvSpPr>
          <p:nvPr/>
        </p:nvSpPr>
        <p:spPr>
          <a:xfrm>
            <a:off x="81181" y="64627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_tradn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3B02DB-5781-F943-94F9-873A9A973557}" type="slidenum">
              <a:rPr lang="es-ES_tradnl" sz="2400" smtClean="0"/>
              <a:pPr/>
              <a:t>4</a:t>
            </a:fld>
            <a:endParaRPr lang="es-ES_tradnl" sz="2400" dirty="0"/>
          </a:p>
        </p:txBody>
      </p:sp>
    </p:spTree>
    <p:extLst>
      <p:ext uri="{BB962C8B-B14F-4D97-AF65-F5344CB8AC3E}">
        <p14:creationId xmlns:p14="http://schemas.microsoft.com/office/powerpoint/2010/main" val="2744017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3E3E8B-575D-5B74-B6FB-69EE63133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6260" y="416560"/>
            <a:ext cx="4215260" cy="5594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800" b="1" dirty="0"/>
              <a:t>Mecanismo de reacción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5E5575A-2BDC-DEB4-3559-3C8A396B568A}"/>
              </a:ext>
            </a:extLst>
          </p:cNvPr>
          <p:cNvSpPr txBox="1">
            <a:spLocks/>
          </p:cNvSpPr>
          <p:nvPr/>
        </p:nvSpPr>
        <p:spPr>
          <a:xfrm>
            <a:off x="9391769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_tradn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fld id="{233B02DB-5781-F943-94F9-873A9A973557}" type="slidenum">
              <a:rPr lang="es-ES_tradnl" sz="2400" smtClean="0"/>
              <a:pPr>
                <a:spcAft>
                  <a:spcPts val="600"/>
                </a:spcAft>
              </a:pPr>
              <a:t>5</a:t>
            </a:fld>
            <a:endParaRPr lang="es-ES_tradnl" sz="2400" dirty="0"/>
          </a:p>
        </p:txBody>
      </p:sp>
      <p:sp>
        <p:nvSpPr>
          <p:cNvPr id="13" name="Marcador de contenido 2">
            <a:extLst>
              <a:ext uri="{FF2B5EF4-FFF2-40B4-BE49-F238E27FC236}">
                <a16:creationId xmlns:a16="http://schemas.microsoft.com/office/drawing/2014/main" id="{0B7E55AF-760F-4DC1-91BE-CD7F9FB664B9}"/>
              </a:ext>
            </a:extLst>
          </p:cNvPr>
          <p:cNvSpPr txBox="1">
            <a:spLocks/>
          </p:cNvSpPr>
          <p:nvPr/>
        </p:nvSpPr>
        <p:spPr>
          <a:xfrm>
            <a:off x="6370320" y="1783573"/>
            <a:ext cx="5059680" cy="402794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800" dirty="0"/>
              <a:t>Mecanismo de reacción de degradación por termo oxidación:</a:t>
            </a:r>
          </a:p>
          <a:p>
            <a:pPr algn="just"/>
            <a:endParaRPr lang="es-ES" sz="1800" dirty="0"/>
          </a:p>
          <a:p>
            <a:pPr algn="just"/>
            <a:endParaRPr lang="es-ES" sz="1800" dirty="0"/>
          </a:p>
          <a:p>
            <a:pPr marL="342900" indent="-342900" algn="just">
              <a:buFont typeface="+mj-lt"/>
              <a:buAutoNum type="arabicPeriod"/>
            </a:pPr>
            <a:r>
              <a:rPr lang="es-ES" sz="1600" b="0" dirty="0"/>
              <a:t>Un incremento en la presencia de la banda del carbonilo indica un aumento en la formación de radicales libres. </a:t>
            </a:r>
          </a:p>
          <a:p>
            <a:pPr marL="342900" indent="-342900" algn="just">
              <a:buFont typeface="+mj-lt"/>
              <a:buAutoNum type="arabicPeriod"/>
            </a:pPr>
            <a:endParaRPr lang="es-ES" sz="1600" b="0" dirty="0"/>
          </a:p>
          <a:p>
            <a:pPr marL="342900" indent="-342900" algn="just">
              <a:buFont typeface="+mj-lt"/>
              <a:buAutoNum type="arabicPeriod"/>
            </a:pPr>
            <a:r>
              <a:rPr lang="es-ES" sz="1600" b="0" dirty="0"/>
              <a:t>Las cadenas de carbono del cis-1,4- </a:t>
            </a:r>
            <a:r>
              <a:rPr lang="es-ES" sz="1600" b="0" dirty="0" err="1"/>
              <a:t>poliisopreno</a:t>
            </a:r>
            <a:r>
              <a:rPr lang="es-ES" sz="1600" b="0" dirty="0"/>
              <a:t> se oxidan, permitiendo que el oxígeno se enlace a la columna vertebral del polímero.</a:t>
            </a:r>
          </a:p>
          <a:p>
            <a:endParaRPr lang="es-ES" sz="1600" b="0" dirty="0"/>
          </a:p>
          <a:p>
            <a:pPr marL="342900" indent="-342900" algn="just">
              <a:buFont typeface="+mj-lt"/>
              <a:buAutoNum type="arabicPeriod"/>
            </a:pPr>
            <a:r>
              <a:rPr lang="es-ES" sz="1600" b="0" dirty="0"/>
              <a:t>Formación de varios grupos funcionales como aldehídos, ácidos carboxílicos, ésteres y alcoholes</a:t>
            </a:r>
            <a:r>
              <a:rPr lang="es-ES" sz="1600" dirty="0"/>
              <a:t>.</a:t>
            </a:r>
            <a:endParaRPr lang="es-CO" sz="1600" dirty="0"/>
          </a:p>
        </p:txBody>
      </p:sp>
      <p:pic>
        <p:nvPicPr>
          <p:cNvPr id="10" name="Imagen 9" descr="Diagrama, Esquemático&#10;&#10;Descripción generada automáticamente">
            <a:extLst>
              <a:ext uri="{FF2B5EF4-FFF2-40B4-BE49-F238E27FC236}">
                <a16:creationId xmlns:a16="http://schemas.microsoft.com/office/drawing/2014/main" id="{4CAC24C6-2745-4373-906E-A96EBD8576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991" y="975974"/>
            <a:ext cx="4403209" cy="585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579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3E3E8B-575D-5B74-B6FB-69EE63133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1673" y="741391"/>
            <a:ext cx="2833324" cy="161620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2800" b="1" dirty="0"/>
              <a:t>Introducción</a:t>
            </a:r>
          </a:p>
        </p:txBody>
      </p:sp>
      <p:pic>
        <p:nvPicPr>
          <p:cNvPr id="15" name="Google Shape;105;p13">
            <a:extLst>
              <a:ext uri="{FF2B5EF4-FFF2-40B4-BE49-F238E27FC236}">
                <a16:creationId xmlns:a16="http://schemas.microsoft.com/office/drawing/2014/main" id="{F8753F89-E3A0-46BE-C8A6-B56D56753EAF}"/>
              </a:ext>
            </a:extLst>
          </p:cNvPr>
          <p:cNvPicPr preferRelativeResize="0"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rcRect l="19236" r="22329" b="1"/>
          <a:stretch/>
        </p:blipFill>
        <p:spPr>
          <a:xfrm flipH="1">
            <a:off x="5071620" y="980388"/>
            <a:ext cx="5420411" cy="4355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792AA144-DDFF-C43B-6866-516C9091D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6737460"/>
            <a:ext cx="12192000" cy="123364"/>
            <a:chOff x="1" y="6737460"/>
            <a:chExt cx="12192000" cy="123364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56557A69-9517-26A8-EF3F-E65057EEC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6034320" y="703141"/>
              <a:ext cx="123362" cy="12192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47C5987E-7AB5-0A21-D727-68B38B342C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40559" y="4909383"/>
              <a:ext cx="123362" cy="3779520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5E5575A-2BDC-DEB4-3559-3C8A396B568A}"/>
              </a:ext>
            </a:extLst>
          </p:cNvPr>
          <p:cNvSpPr txBox="1">
            <a:spLocks/>
          </p:cNvSpPr>
          <p:nvPr/>
        </p:nvSpPr>
        <p:spPr>
          <a:xfrm>
            <a:off x="9377680" y="636490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_tradn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fld id="{233B02DB-5781-F943-94F9-873A9A973557}" type="slidenum">
              <a:rPr lang="es-ES_tradnl" sz="2400" smtClean="0"/>
              <a:pPr>
                <a:spcAft>
                  <a:spcPts val="600"/>
                </a:spcAft>
              </a:pPr>
              <a:t>6</a:t>
            </a:fld>
            <a:endParaRPr lang="es-ES_tradnl" sz="2400" dirty="0"/>
          </a:p>
        </p:txBody>
      </p:sp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2C313E92-6CE8-4653-ADAE-17B2A27E8C24}"/>
              </a:ext>
            </a:extLst>
          </p:cNvPr>
          <p:cNvSpPr txBox="1">
            <a:spLocks/>
          </p:cNvSpPr>
          <p:nvPr/>
        </p:nvSpPr>
        <p:spPr>
          <a:xfrm>
            <a:off x="823973" y="2071592"/>
            <a:ext cx="3828725" cy="292827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600" b="0" dirty="0"/>
              <a:t>Este proyecto tuvo como propósito evaluar el impacto de las condiciones de almacenamiento y el grado de maduración del caucho natural coagulado sobre: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600" b="0" dirty="0"/>
              <a:t> El contenido de DRC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600" b="0" dirty="0"/>
              <a:t> Porcentaje de merma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600" b="0" dirty="0"/>
              <a:t>Propiedades fisicoquímicas</a:t>
            </a:r>
          </a:p>
          <a:p>
            <a:pPr algn="just"/>
            <a:endParaRPr lang="es-CO" sz="1600" b="0" dirty="0"/>
          </a:p>
        </p:txBody>
      </p:sp>
    </p:spTree>
    <p:extLst>
      <p:ext uri="{BB962C8B-B14F-4D97-AF65-F5344CB8AC3E}">
        <p14:creationId xmlns:p14="http://schemas.microsoft.com/office/powerpoint/2010/main" val="7524492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5E5575A-2BDC-DEB4-3559-3C8A396B568A}"/>
              </a:ext>
            </a:extLst>
          </p:cNvPr>
          <p:cNvSpPr txBox="1">
            <a:spLocks/>
          </p:cNvSpPr>
          <p:nvPr/>
        </p:nvSpPr>
        <p:spPr>
          <a:xfrm>
            <a:off x="9448800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_tradn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fld id="{233B02DB-5781-F943-94F9-873A9A973557}" type="slidenum">
              <a:rPr lang="es-ES_tradnl" sz="2400" smtClean="0"/>
              <a:pPr>
                <a:spcAft>
                  <a:spcPts val="600"/>
                </a:spcAft>
              </a:pPr>
              <a:t>7</a:t>
            </a:fld>
            <a:endParaRPr lang="es-ES_tradnl" sz="2400" dirty="0"/>
          </a:p>
        </p:txBody>
      </p:sp>
      <p:pic>
        <p:nvPicPr>
          <p:cNvPr id="4" name="Imagen 3" descr="Diagrama&#10;&#10;Descripción generada automáticamente">
            <a:extLst>
              <a:ext uri="{FF2B5EF4-FFF2-40B4-BE49-F238E27FC236}">
                <a16:creationId xmlns:a16="http://schemas.microsoft.com/office/drawing/2014/main" id="{17669D9D-CC55-47EB-8E77-C4837E93C2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18" y="1224514"/>
            <a:ext cx="8970319" cy="4668286"/>
          </a:xfrm>
          <a:prstGeom prst="rect">
            <a:avLst/>
          </a:prstGeom>
        </p:spPr>
      </p:pic>
      <p:sp>
        <p:nvSpPr>
          <p:cNvPr id="8" name="Título 7">
            <a:extLst>
              <a:ext uri="{FF2B5EF4-FFF2-40B4-BE49-F238E27FC236}">
                <a16:creationId xmlns:a16="http://schemas.microsoft.com/office/drawing/2014/main" id="{BDC6334E-344A-4900-878E-783CFDCBC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040" y="30480"/>
            <a:ext cx="6715760" cy="1504315"/>
          </a:xfrm>
        </p:spPr>
        <p:txBody>
          <a:bodyPr>
            <a:normAutofit/>
          </a:bodyPr>
          <a:lstStyle/>
          <a:p>
            <a:r>
              <a:rPr lang="es-CO" sz="2800" b="1" dirty="0"/>
              <a:t>Diagrama de proceso del producción del TSR</a:t>
            </a:r>
          </a:p>
        </p:txBody>
      </p:sp>
    </p:spTree>
    <p:extLst>
      <p:ext uri="{BB962C8B-B14F-4D97-AF65-F5344CB8AC3E}">
        <p14:creationId xmlns:p14="http://schemas.microsoft.com/office/powerpoint/2010/main" val="77566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AFE3A-4DCE-1E42-19FE-A5AF5BB234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5116B0-574B-CF61-76C3-D530E184E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1373" y="406400"/>
            <a:ext cx="3430547" cy="589280"/>
          </a:xfrm>
        </p:spPr>
        <p:txBody>
          <a:bodyPr anchor="b">
            <a:normAutofit/>
          </a:bodyPr>
          <a:lstStyle/>
          <a:p>
            <a:r>
              <a:rPr lang="es-CO" sz="2800" b="1" dirty="0"/>
              <a:t>Objetivos de estudio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866CD051-4C84-7DBB-A05A-960F0A2A526E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61326" y="5106141"/>
            <a:ext cx="6234707" cy="9140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es-ES" altLang="es-CO" sz="1600" i="0" u="none" strike="noStrike" cap="none" normalizeH="0" baseline="0" dirty="0">
                <a:ln>
                  <a:noFill/>
                </a:ln>
                <a:effectLst/>
                <a:latin typeface="Calibri (Cuerpo)"/>
              </a:rPr>
              <a:t>3. Estudiar el proceso de la descomposición de la materia prima a condiciones medioambientales mediante trazabilidad fotográfica y pruebas de caracterización espectroscópicas.</a:t>
            </a:r>
          </a:p>
        </p:txBody>
      </p:sp>
      <p:pic>
        <p:nvPicPr>
          <p:cNvPr id="1033" name="Picture 9" descr="FTIR Spectrometer PerkinElmer Frontier | CIC nanoGUNE">
            <a:extLst>
              <a:ext uri="{FF2B5EF4-FFF2-40B4-BE49-F238E27FC236}">
                <a16:creationId xmlns:a16="http://schemas.microsoft.com/office/drawing/2014/main" id="{F01C32DC-D266-722A-E88D-3E09E6DD17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82" r="2" b="2"/>
          <a:stretch/>
        </p:blipFill>
        <p:spPr bwMode="auto">
          <a:xfrm>
            <a:off x="7675658" y="2093976"/>
            <a:ext cx="3941064" cy="409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7" descr="FTIR Spectrometer PerkinElmer Frontier | CIC nanoGUNE">
            <a:extLst>
              <a:ext uri="{FF2B5EF4-FFF2-40B4-BE49-F238E27FC236}">
                <a16:creationId xmlns:a16="http://schemas.microsoft.com/office/drawing/2014/main" id="{256C8431-E878-107D-DBDD-4AABDB6C440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4" name="Marcador de número de diapositiva 4">
            <a:extLst>
              <a:ext uri="{FF2B5EF4-FFF2-40B4-BE49-F238E27FC236}">
                <a16:creationId xmlns:a16="http://schemas.microsoft.com/office/drawing/2014/main" id="{CED70E03-13A9-14F2-1E45-806C3530873E}"/>
              </a:ext>
            </a:extLst>
          </p:cNvPr>
          <p:cNvSpPr txBox="1">
            <a:spLocks/>
          </p:cNvSpPr>
          <p:nvPr/>
        </p:nvSpPr>
        <p:spPr>
          <a:xfrm>
            <a:off x="9430785" y="64845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_tradn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3B02DB-5781-F943-94F9-873A9A973557}" type="slidenum">
              <a:rPr lang="es-ES_tradnl" sz="2400" smtClean="0"/>
              <a:pPr/>
              <a:t>8</a:t>
            </a:fld>
            <a:endParaRPr lang="es-ES_tradnl" sz="24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8E2D0E13-B7A9-4372-AB09-57D1E94C577D}"/>
              </a:ext>
            </a:extLst>
          </p:cNvPr>
          <p:cNvSpPr txBox="1"/>
          <p:nvPr/>
        </p:nvSpPr>
        <p:spPr>
          <a:xfrm>
            <a:off x="959185" y="1331969"/>
            <a:ext cx="6136848" cy="140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es-ES" altLang="es-CO" sz="1600" b="1" i="0" u="none" strike="noStrike" cap="none" normalizeH="0" baseline="0" dirty="0">
                <a:ln>
                  <a:noFill/>
                </a:ln>
                <a:effectLst/>
                <a:latin typeface="Calibri (Cuerpo)"/>
              </a:rPr>
              <a:t>Objetivo General</a:t>
            </a: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es-ES" altLang="es-CO" sz="1600" i="0" u="none" strike="noStrike" cap="none" normalizeH="0" baseline="0" dirty="0">
                <a:ln>
                  <a:noFill/>
                </a:ln>
                <a:effectLst/>
                <a:latin typeface="Calibri (Cuerpo)"/>
              </a:rPr>
              <a:t>Evaluar el impacto de la degradación y maduración del caucho natural coagulado en condiciones de almacenamiento y medioambientales en Cauchera Colombiana S.A, enfocándose en el contenido de DRC y el porcentaje de merma.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C674DA8-32F2-44C8-B80B-D5A9F12D74E8}"/>
              </a:ext>
            </a:extLst>
          </p:cNvPr>
          <p:cNvSpPr txBox="1"/>
          <p:nvPr/>
        </p:nvSpPr>
        <p:spPr>
          <a:xfrm>
            <a:off x="861326" y="2988070"/>
            <a:ext cx="6136848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es-ES" altLang="es-CO" sz="1600" b="1" i="0" u="none" strike="noStrike" cap="none" normalizeH="0" baseline="0" dirty="0">
                <a:ln>
                  <a:noFill/>
                </a:ln>
                <a:effectLst/>
                <a:latin typeface="Calibri (Cuerpo)"/>
              </a:rPr>
              <a:t>Objetivos Específicos</a:t>
            </a: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tabLst/>
            </a:pPr>
            <a:r>
              <a:rPr kumimoji="0" lang="es-ES" altLang="es-CO" sz="1600" i="0" u="none" strike="noStrike" cap="none" normalizeH="0" baseline="0" dirty="0">
                <a:ln>
                  <a:noFill/>
                </a:ln>
                <a:effectLst/>
                <a:latin typeface="Calibri (Cuerpo)"/>
              </a:rPr>
              <a:t>1. Estudiar las condiciones de almacenamiento, tiempo de maduración, el contenido de DRC de la materia prima de la planta en bodega y su relación con la descomposición y propiedades del material.  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0D4F2CB-2E15-4004-85C4-1A8E8C9A2C89}"/>
              </a:ext>
            </a:extLst>
          </p:cNvPr>
          <p:cNvSpPr txBox="1"/>
          <p:nvPr/>
        </p:nvSpPr>
        <p:spPr>
          <a:xfrm>
            <a:off x="861326" y="4208688"/>
            <a:ext cx="61368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es-ES" altLang="es-CO" sz="1600" i="0" u="none" strike="noStrike" cap="none" normalizeH="0" baseline="0" dirty="0">
                <a:ln>
                  <a:noFill/>
                </a:ln>
                <a:effectLst/>
                <a:latin typeface="Calibri (Cuerpo)"/>
              </a:rPr>
              <a:t>2. Analizar los efectos de la degradación de varias muestras de materia prima sobre el porcentaje de merma y el contenido de DRC a través de un análisis de efecto e interacción entre variables.</a:t>
            </a:r>
            <a:endParaRPr lang="es-ES" altLang="es-CO" sz="1600" dirty="0">
              <a:latin typeface="Calibri (Cuerpo)"/>
            </a:endParaRPr>
          </a:p>
        </p:txBody>
      </p:sp>
    </p:spTree>
    <p:extLst>
      <p:ext uri="{BB962C8B-B14F-4D97-AF65-F5344CB8AC3E}">
        <p14:creationId xmlns:p14="http://schemas.microsoft.com/office/powerpoint/2010/main" val="72256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8" grpId="0"/>
      <p:bldP spid="10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08F6B26-E95E-1891-B26E-49A5CEE49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anchor="ctr">
            <a:normAutofit/>
          </a:bodyPr>
          <a:lstStyle/>
          <a:p>
            <a:pPr algn="ctr"/>
            <a:r>
              <a:rPr lang="es-CO" sz="2800" b="1" dirty="0"/>
              <a:t>Metodología</a:t>
            </a:r>
            <a:br>
              <a:rPr lang="es-CO" dirty="0"/>
            </a:br>
            <a:br>
              <a:rPr lang="es-CO" dirty="0"/>
            </a:br>
            <a:r>
              <a:rPr lang="es-CO" sz="1600" dirty="0">
                <a:latin typeface="Calibri (Cuerpo)"/>
              </a:rPr>
              <a:t>Fase 1. Identificación variables interacción y efecto.</a:t>
            </a:r>
            <a:br>
              <a:rPr lang="es-CO" sz="1600" dirty="0">
                <a:latin typeface="Calibri (Cuerpo)"/>
              </a:rPr>
            </a:br>
            <a:r>
              <a:rPr lang="es-CO" sz="1600" b="1" dirty="0">
                <a:latin typeface="Calibri (Cuerpo)"/>
              </a:rPr>
              <a:t>Objetivos 1-2 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F6C0FA14-9DF9-1D25-E61B-2545C9F77A7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3135219"/>
              </p:ext>
            </p:extLst>
          </p:nvPr>
        </p:nvGraphicFramePr>
        <p:xfrm>
          <a:off x="4494671" y="4763"/>
          <a:ext cx="6965233" cy="5536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DE04D1D4-73A8-B12B-159D-41520AEDA19C}"/>
              </a:ext>
            </a:extLst>
          </p:cNvPr>
          <p:cNvSpPr/>
          <p:nvPr/>
        </p:nvSpPr>
        <p:spPr>
          <a:xfrm>
            <a:off x="4479586" y="4479988"/>
            <a:ext cx="6965233" cy="1660842"/>
          </a:xfrm>
          <a:prstGeom prst="roundRect">
            <a:avLst>
              <a:gd name="adj" fmla="val 10000"/>
            </a:avLst>
          </a:pr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9ABF9BCF-C249-BB19-4FDD-240B37EFB8B9}"/>
              </a:ext>
            </a:extLst>
          </p:cNvPr>
          <p:cNvSpPr/>
          <p:nvPr/>
        </p:nvSpPr>
        <p:spPr>
          <a:xfrm>
            <a:off x="4936236" y="2777868"/>
            <a:ext cx="913463" cy="913463"/>
          </a:xfrm>
          <a:prstGeom prst="rect">
            <a:avLst/>
          </a:prstGeom>
          <a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000" r="-8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 dirty="0"/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id="{615C064D-F186-9B95-8CC6-EC848F385F64}"/>
              </a:ext>
            </a:extLst>
          </p:cNvPr>
          <p:cNvGrpSpPr/>
          <p:nvPr/>
        </p:nvGrpSpPr>
        <p:grpSpPr>
          <a:xfrm>
            <a:off x="5956847" y="4324747"/>
            <a:ext cx="5487972" cy="1715763"/>
            <a:chOff x="1477260" y="2305993"/>
            <a:chExt cx="5487972" cy="1715763"/>
          </a:xfrm>
        </p:grpSpPr>
        <p:sp>
          <p:nvSpPr>
            <p:cNvPr id="15" name="Rectángulo 14">
              <a:extLst>
                <a:ext uri="{FF2B5EF4-FFF2-40B4-BE49-F238E27FC236}">
                  <a16:creationId xmlns:a16="http://schemas.microsoft.com/office/drawing/2014/main" id="{826EC657-D874-7DFD-E4FE-CC339CAA7D99}"/>
                </a:ext>
              </a:extLst>
            </p:cNvPr>
            <p:cNvSpPr/>
            <p:nvPr/>
          </p:nvSpPr>
          <p:spPr>
            <a:xfrm>
              <a:off x="1918272" y="2360914"/>
              <a:ext cx="5046960" cy="166084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O"/>
            </a:p>
          </p:txBody>
        </p: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360AAC3A-FB16-A17E-0038-F9FFE5E10877}"/>
                </a:ext>
              </a:extLst>
            </p:cNvPr>
            <p:cNvSpPr txBox="1"/>
            <p:nvPr/>
          </p:nvSpPr>
          <p:spPr>
            <a:xfrm>
              <a:off x="1477260" y="2305993"/>
              <a:ext cx="5046960" cy="16608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5772" tIns="175772" rIns="175772" bIns="175772" numCol="1" spcCol="1270" anchor="ctr" anchorCtr="0">
              <a:noAutofit/>
            </a:bodyPr>
            <a:lstStyle/>
            <a:p>
              <a:pPr marL="0" lvl="0" indent="0" algn="just" defTabSz="11112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O" sz="1600" b="1" kern="1200" dirty="0"/>
                <a:t>Actividad</a:t>
              </a:r>
              <a:r>
                <a:rPr lang="es-CO" sz="1600" b="1" dirty="0"/>
                <a:t> 4</a:t>
              </a:r>
              <a:r>
                <a:rPr lang="es-CO" sz="1600" b="1" kern="1200" dirty="0"/>
                <a:t>-5: </a:t>
              </a:r>
              <a:r>
                <a:rPr lang="es-CO" sz="1600" dirty="0"/>
                <a:t>Diseño de pruebas experimentales, prueba de mermas y estadística (Validación). </a:t>
              </a:r>
              <a:endParaRPr lang="en-US" sz="1600" b="1" kern="1200" dirty="0"/>
            </a:p>
          </p:txBody>
        </p:sp>
      </p:grpSp>
      <p:pic>
        <p:nvPicPr>
          <p:cNvPr id="22" name="Imagen 21">
            <a:extLst>
              <a:ext uri="{FF2B5EF4-FFF2-40B4-BE49-F238E27FC236}">
                <a16:creationId xmlns:a16="http://schemas.microsoft.com/office/drawing/2014/main" id="{9CCBFB0F-67A7-D33D-BF83-7CA7C8EB911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78012" y="2359895"/>
            <a:ext cx="3482617" cy="1709470"/>
          </a:xfrm>
          <a:prstGeom prst="rect">
            <a:avLst/>
          </a:prstGeom>
        </p:spPr>
      </p:pic>
      <p:sp>
        <p:nvSpPr>
          <p:cNvPr id="23" name="Rectángulo 22">
            <a:extLst>
              <a:ext uri="{FF2B5EF4-FFF2-40B4-BE49-F238E27FC236}">
                <a16:creationId xmlns:a16="http://schemas.microsoft.com/office/drawing/2014/main" id="{00A64BE3-01A9-CF6B-5D2A-0B9D4FB1A86B}"/>
              </a:ext>
            </a:extLst>
          </p:cNvPr>
          <p:cNvSpPr/>
          <p:nvPr/>
        </p:nvSpPr>
        <p:spPr>
          <a:xfrm>
            <a:off x="4966906" y="4758952"/>
            <a:ext cx="882793" cy="882272"/>
          </a:xfrm>
          <a:prstGeom prst="rect">
            <a:avLst/>
          </a:pr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>
              <a:fillRect t="-20000" b="-20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4">
            <a:extLst>
              <a:ext uri="{FF2B5EF4-FFF2-40B4-BE49-F238E27FC236}">
                <a16:creationId xmlns:a16="http://schemas.microsoft.com/office/drawing/2014/main" id="{6A02DE25-956C-3FBD-0DB9-C65BC7A4A347}"/>
              </a:ext>
            </a:extLst>
          </p:cNvPr>
          <p:cNvSpPr txBox="1">
            <a:spLocks/>
          </p:cNvSpPr>
          <p:nvPr/>
        </p:nvSpPr>
        <p:spPr>
          <a:xfrm>
            <a:off x="9430785" y="64845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_tradn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3B02DB-5781-F943-94F9-873A9A973557}" type="slidenum">
              <a:rPr lang="es-ES_tradnl" sz="2400" smtClean="0"/>
              <a:pPr/>
              <a:t>9</a:t>
            </a:fld>
            <a:endParaRPr lang="es-ES_tradnl" sz="2400" dirty="0"/>
          </a:p>
        </p:txBody>
      </p:sp>
    </p:spTree>
    <p:extLst>
      <p:ext uri="{BB962C8B-B14F-4D97-AF65-F5344CB8AC3E}">
        <p14:creationId xmlns:p14="http://schemas.microsoft.com/office/powerpoint/2010/main" val="244067271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2843</Words>
  <Application>Microsoft Office PowerPoint</Application>
  <PresentationFormat>Panorámica</PresentationFormat>
  <Paragraphs>233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7" baseType="lpstr">
      <vt:lpstr>Aptos</vt:lpstr>
      <vt:lpstr>Arial</vt:lpstr>
      <vt:lpstr>Calibri</vt:lpstr>
      <vt:lpstr>Calibri (Cuerpo)</vt:lpstr>
      <vt:lpstr>Calibri Light</vt:lpstr>
      <vt:lpstr>Times New Roman</vt:lpstr>
      <vt:lpstr>Tema de Office</vt:lpstr>
      <vt:lpstr>Trabajo de grado para optar al título de Ingeniero Químico  Evaluación del efecto de la degradación y maduración del coagulo de caucho natural sobre el contenido de DRC en la planta de la compañía cauchera colombiana S.A.</vt:lpstr>
      <vt:lpstr>Caucho natural su origen y obtención </vt:lpstr>
      <vt:lpstr>Usos y rutas de producción del caucho natural</vt:lpstr>
      <vt:lpstr>Antecedentes</vt:lpstr>
      <vt:lpstr>Mecanismo de reacción</vt:lpstr>
      <vt:lpstr>Introducción</vt:lpstr>
      <vt:lpstr>Diagrama de proceso del producción del TSR</vt:lpstr>
      <vt:lpstr>Objetivos de estudio</vt:lpstr>
      <vt:lpstr>Metodología  Fase 1. Identificación variables interacción y efecto. Objetivos 1-2 </vt:lpstr>
      <vt:lpstr>Metodología  Fase 2-3. Ejecución de pruebas y análisis de resultados.  Objetivo 2-3 </vt:lpstr>
      <vt:lpstr>Resultados</vt:lpstr>
      <vt:lpstr>Análisis tipo efecto de X sobre Y (causa-efecto)</vt:lpstr>
      <vt:lpstr>Análisis del efecto de los factores sobre cada variable dependiente</vt:lpstr>
      <vt:lpstr>Resultados de caracterización FTIR del coagulo </vt:lpstr>
      <vt:lpstr>Resultados análisis FTIR</vt:lpstr>
      <vt:lpstr>Discusión </vt:lpstr>
      <vt:lpstr>Conclusiones</vt:lpstr>
      <vt:lpstr>Recomendaciones</vt:lpstr>
      <vt:lpstr>Bibliografía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Trabajo de grado para optar al título de Ingeniero Químico  Evaluación del efecto de la degradación y maduración del coagulo de caucho natural sobre el contenido de DRC en la planta de la compañía cauchera colombiana S.A.</dc:title>
  <dc:creator>juan david</dc:creator>
  <cp:lastModifiedBy>juan david</cp:lastModifiedBy>
  <cp:revision>9</cp:revision>
  <dcterms:created xsi:type="dcterms:W3CDTF">2025-04-25T02:39:18Z</dcterms:created>
  <dcterms:modified xsi:type="dcterms:W3CDTF">2025-04-25T19:19:19Z</dcterms:modified>
</cp:coreProperties>
</file>